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C6E06B-33BA-4E5E-A29A-8EB99D86B6F0}">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 name="Untitled Section" id="{CD91E87A-B658-499E-A8FD-C90DAA632F5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1AACA8-37B7-41CF-90DA-2688E2C916C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76BBDCC3-A358-4035-AC24-F67DE7E0DA55}">
      <dgm:prSet/>
      <dgm:spPr/>
      <dgm:t>
        <a:bodyPr/>
        <a:lstStyle/>
        <a:p>
          <a:r>
            <a:rPr lang="en-US"/>
            <a:t>The hr tag also does not need a closing tag to complete it. The hr tag, which stands for the horizontal rule, will create a line on the web page. It’s a block-level element. It’s a global attribute.</a:t>
          </a:r>
        </a:p>
      </dgm:t>
    </dgm:pt>
    <dgm:pt modelId="{41AB5BCB-5B0F-4C6E-BCB6-AD6ED0031939}" type="parTrans" cxnId="{01338CD0-8DDC-4285-B585-96901E2D5334}">
      <dgm:prSet/>
      <dgm:spPr/>
      <dgm:t>
        <a:bodyPr/>
        <a:lstStyle/>
        <a:p>
          <a:endParaRPr lang="en-US"/>
        </a:p>
      </dgm:t>
    </dgm:pt>
    <dgm:pt modelId="{B19BA680-DFE6-496B-A83B-03C8194FC67C}" type="sibTrans" cxnId="{01338CD0-8DDC-4285-B585-96901E2D5334}">
      <dgm:prSet/>
      <dgm:spPr/>
      <dgm:t>
        <a:bodyPr/>
        <a:lstStyle/>
        <a:p>
          <a:endParaRPr lang="en-US"/>
        </a:p>
      </dgm:t>
    </dgm:pt>
    <dgm:pt modelId="{14335734-1BBD-4893-88C6-0B62DC350BAF}">
      <dgm:prSet/>
      <dgm:spPr/>
      <dgm:t>
        <a:bodyPr/>
        <a:lstStyle/>
        <a:p>
          <a:r>
            <a:rPr lang="en-US" b="1"/>
            <a:t>Nested Elements/Tags</a:t>
          </a:r>
          <a:endParaRPr lang="en-US"/>
        </a:p>
      </dgm:t>
    </dgm:pt>
    <dgm:pt modelId="{E83530BF-9488-462F-B475-571D995350C0}" type="parTrans" cxnId="{A68F3AF5-28B0-4A6E-B0EC-62C5C663883C}">
      <dgm:prSet/>
      <dgm:spPr/>
      <dgm:t>
        <a:bodyPr/>
        <a:lstStyle/>
        <a:p>
          <a:endParaRPr lang="en-US"/>
        </a:p>
      </dgm:t>
    </dgm:pt>
    <dgm:pt modelId="{1633A294-0ABD-4360-BB68-F1853D74378A}" type="sibTrans" cxnId="{A68F3AF5-28B0-4A6E-B0EC-62C5C663883C}">
      <dgm:prSet/>
      <dgm:spPr/>
      <dgm:t>
        <a:bodyPr/>
        <a:lstStyle/>
        <a:p>
          <a:endParaRPr lang="en-US"/>
        </a:p>
      </dgm:t>
    </dgm:pt>
    <dgm:pt modelId="{3E4DE826-AA57-4CCD-BCF1-317E6D651AA3}">
      <dgm:prSet/>
      <dgm:spPr/>
      <dgm:t>
        <a:bodyPr/>
        <a:lstStyle/>
        <a:p>
          <a:r>
            <a:rPr lang="en-US"/>
            <a:t>Nesting tags</a:t>
          </a:r>
        </a:p>
      </dgm:t>
    </dgm:pt>
    <dgm:pt modelId="{8F715BEC-6892-4014-B05F-4D83F2188E66}" type="parTrans" cxnId="{26486FC2-12DA-42F4-87BE-BC98ED6BFB1D}">
      <dgm:prSet/>
      <dgm:spPr/>
      <dgm:t>
        <a:bodyPr/>
        <a:lstStyle/>
        <a:p>
          <a:endParaRPr lang="en-US"/>
        </a:p>
      </dgm:t>
    </dgm:pt>
    <dgm:pt modelId="{6FB5EF00-471F-4D34-A866-DE884A6EAB01}" type="sibTrans" cxnId="{26486FC2-12DA-42F4-87BE-BC98ED6BFB1D}">
      <dgm:prSet/>
      <dgm:spPr/>
      <dgm:t>
        <a:bodyPr/>
        <a:lstStyle/>
        <a:p>
          <a:endParaRPr lang="en-US"/>
        </a:p>
      </dgm:t>
    </dgm:pt>
    <dgm:pt modelId="{34DE7E82-B268-4060-9B9D-501489B8FE1C}">
      <dgm:prSet/>
      <dgm:spPr/>
      <dgm:t>
        <a:bodyPr/>
        <a:lstStyle/>
        <a:p>
          <a:r>
            <a:rPr lang="en-US"/>
            <a:t>Where one tag is inside of another tag</a:t>
          </a:r>
        </a:p>
      </dgm:t>
    </dgm:pt>
    <dgm:pt modelId="{4A7D17E6-8C2C-4AE5-81B0-C5D6ED74CE4A}" type="parTrans" cxnId="{B7C5B3A0-F260-4B2A-A87B-162A74C233EA}">
      <dgm:prSet/>
      <dgm:spPr/>
      <dgm:t>
        <a:bodyPr/>
        <a:lstStyle/>
        <a:p>
          <a:endParaRPr lang="en-US"/>
        </a:p>
      </dgm:t>
    </dgm:pt>
    <dgm:pt modelId="{1541FEC8-B85C-4456-A04F-D3F395D99632}" type="sibTrans" cxnId="{B7C5B3A0-F260-4B2A-A87B-162A74C233EA}">
      <dgm:prSet/>
      <dgm:spPr/>
      <dgm:t>
        <a:bodyPr/>
        <a:lstStyle/>
        <a:p>
          <a:endParaRPr lang="en-US"/>
        </a:p>
      </dgm:t>
    </dgm:pt>
    <dgm:pt modelId="{2A24F5BE-55DB-4A8E-80BE-47CBC3F10CDF}" type="pres">
      <dgm:prSet presAssocID="{DA1AACA8-37B7-41CF-90DA-2688E2C916CD}" presName="vert0" presStyleCnt="0">
        <dgm:presLayoutVars>
          <dgm:dir/>
          <dgm:animOne val="branch"/>
          <dgm:animLvl val="lvl"/>
        </dgm:presLayoutVars>
      </dgm:prSet>
      <dgm:spPr/>
    </dgm:pt>
    <dgm:pt modelId="{11DB1E99-0A2D-4334-B91D-3E9C175FD349}" type="pres">
      <dgm:prSet presAssocID="{76BBDCC3-A358-4035-AC24-F67DE7E0DA55}" presName="thickLine" presStyleLbl="alignNode1" presStyleIdx="0" presStyleCnt="4"/>
      <dgm:spPr/>
    </dgm:pt>
    <dgm:pt modelId="{2C85C644-B0BD-4DB0-B2AB-8DD09C0E9CCF}" type="pres">
      <dgm:prSet presAssocID="{76BBDCC3-A358-4035-AC24-F67DE7E0DA55}" presName="horz1" presStyleCnt="0"/>
      <dgm:spPr/>
    </dgm:pt>
    <dgm:pt modelId="{3EB4EE65-1835-4AF0-AA90-4FC987E3C60A}" type="pres">
      <dgm:prSet presAssocID="{76BBDCC3-A358-4035-AC24-F67DE7E0DA55}" presName="tx1" presStyleLbl="revTx" presStyleIdx="0" presStyleCnt="4"/>
      <dgm:spPr/>
    </dgm:pt>
    <dgm:pt modelId="{C7808AA0-6B21-40DA-8B3B-C6B2E170E292}" type="pres">
      <dgm:prSet presAssocID="{76BBDCC3-A358-4035-AC24-F67DE7E0DA55}" presName="vert1" presStyleCnt="0"/>
      <dgm:spPr/>
    </dgm:pt>
    <dgm:pt modelId="{8A844771-9FA9-4DB5-9846-D159C913408C}" type="pres">
      <dgm:prSet presAssocID="{14335734-1BBD-4893-88C6-0B62DC350BAF}" presName="thickLine" presStyleLbl="alignNode1" presStyleIdx="1" presStyleCnt="4"/>
      <dgm:spPr/>
    </dgm:pt>
    <dgm:pt modelId="{68650229-68D0-4CF9-B23E-86678DD662E4}" type="pres">
      <dgm:prSet presAssocID="{14335734-1BBD-4893-88C6-0B62DC350BAF}" presName="horz1" presStyleCnt="0"/>
      <dgm:spPr/>
    </dgm:pt>
    <dgm:pt modelId="{FD40034D-F0C3-4785-A491-AC540CA5FF5E}" type="pres">
      <dgm:prSet presAssocID="{14335734-1BBD-4893-88C6-0B62DC350BAF}" presName="tx1" presStyleLbl="revTx" presStyleIdx="1" presStyleCnt="4"/>
      <dgm:spPr/>
    </dgm:pt>
    <dgm:pt modelId="{7BE8F091-69BB-4809-9C7B-3C1373B4BC41}" type="pres">
      <dgm:prSet presAssocID="{14335734-1BBD-4893-88C6-0B62DC350BAF}" presName="vert1" presStyleCnt="0"/>
      <dgm:spPr/>
    </dgm:pt>
    <dgm:pt modelId="{C5D3F11E-002D-4E0B-8E61-D0F41ED804B3}" type="pres">
      <dgm:prSet presAssocID="{3E4DE826-AA57-4CCD-BCF1-317E6D651AA3}" presName="thickLine" presStyleLbl="alignNode1" presStyleIdx="2" presStyleCnt="4"/>
      <dgm:spPr/>
    </dgm:pt>
    <dgm:pt modelId="{E1A023C7-4F2D-43AC-B790-8273C5B69E7C}" type="pres">
      <dgm:prSet presAssocID="{3E4DE826-AA57-4CCD-BCF1-317E6D651AA3}" presName="horz1" presStyleCnt="0"/>
      <dgm:spPr/>
    </dgm:pt>
    <dgm:pt modelId="{0F610901-CD8B-4307-B4C6-07FCA26A0571}" type="pres">
      <dgm:prSet presAssocID="{3E4DE826-AA57-4CCD-BCF1-317E6D651AA3}" presName="tx1" presStyleLbl="revTx" presStyleIdx="2" presStyleCnt="4"/>
      <dgm:spPr/>
    </dgm:pt>
    <dgm:pt modelId="{647C8725-9848-4027-ACF6-5E9A34E966BC}" type="pres">
      <dgm:prSet presAssocID="{3E4DE826-AA57-4CCD-BCF1-317E6D651AA3}" presName="vert1" presStyleCnt="0"/>
      <dgm:spPr/>
    </dgm:pt>
    <dgm:pt modelId="{65AAFF0A-9C14-412E-90F1-601FF7D89221}" type="pres">
      <dgm:prSet presAssocID="{34DE7E82-B268-4060-9B9D-501489B8FE1C}" presName="thickLine" presStyleLbl="alignNode1" presStyleIdx="3" presStyleCnt="4"/>
      <dgm:spPr/>
    </dgm:pt>
    <dgm:pt modelId="{2D80922B-97A3-47B2-A8B8-86C5015E6A31}" type="pres">
      <dgm:prSet presAssocID="{34DE7E82-B268-4060-9B9D-501489B8FE1C}" presName="horz1" presStyleCnt="0"/>
      <dgm:spPr/>
    </dgm:pt>
    <dgm:pt modelId="{5BD83239-C394-4062-B302-416D9012F2DB}" type="pres">
      <dgm:prSet presAssocID="{34DE7E82-B268-4060-9B9D-501489B8FE1C}" presName="tx1" presStyleLbl="revTx" presStyleIdx="3" presStyleCnt="4"/>
      <dgm:spPr/>
    </dgm:pt>
    <dgm:pt modelId="{EF9C33AF-F595-4B77-B9EB-24AC3A6E0A0E}" type="pres">
      <dgm:prSet presAssocID="{34DE7E82-B268-4060-9B9D-501489B8FE1C}" presName="vert1" presStyleCnt="0"/>
      <dgm:spPr/>
    </dgm:pt>
  </dgm:ptLst>
  <dgm:cxnLst>
    <dgm:cxn modelId="{8E67D103-C6EF-4119-875D-A85447C9D25A}" type="presOf" srcId="{DA1AACA8-37B7-41CF-90DA-2688E2C916CD}" destId="{2A24F5BE-55DB-4A8E-80BE-47CBC3F10CDF}" srcOrd="0" destOrd="0" presId="urn:microsoft.com/office/officeart/2008/layout/LinedList"/>
    <dgm:cxn modelId="{A7C5A598-5520-485F-AE3B-FE0678C825F1}" type="presOf" srcId="{3E4DE826-AA57-4CCD-BCF1-317E6D651AA3}" destId="{0F610901-CD8B-4307-B4C6-07FCA26A0571}" srcOrd="0" destOrd="0" presId="urn:microsoft.com/office/officeart/2008/layout/LinedList"/>
    <dgm:cxn modelId="{B7C5B3A0-F260-4B2A-A87B-162A74C233EA}" srcId="{DA1AACA8-37B7-41CF-90DA-2688E2C916CD}" destId="{34DE7E82-B268-4060-9B9D-501489B8FE1C}" srcOrd="3" destOrd="0" parTransId="{4A7D17E6-8C2C-4AE5-81B0-C5D6ED74CE4A}" sibTransId="{1541FEC8-B85C-4456-A04F-D3F395D99632}"/>
    <dgm:cxn modelId="{9120E0A9-83D8-4FC3-B069-5F07D299551C}" type="presOf" srcId="{34DE7E82-B268-4060-9B9D-501489B8FE1C}" destId="{5BD83239-C394-4062-B302-416D9012F2DB}" srcOrd="0" destOrd="0" presId="urn:microsoft.com/office/officeart/2008/layout/LinedList"/>
    <dgm:cxn modelId="{26486FC2-12DA-42F4-87BE-BC98ED6BFB1D}" srcId="{DA1AACA8-37B7-41CF-90DA-2688E2C916CD}" destId="{3E4DE826-AA57-4CCD-BCF1-317E6D651AA3}" srcOrd="2" destOrd="0" parTransId="{8F715BEC-6892-4014-B05F-4D83F2188E66}" sibTransId="{6FB5EF00-471F-4D34-A866-DE884A6EAB01}"/>
    <dgm:cxn modelId="{DBE97BC4-F361-4F44-B87B-519FB68491AE}" type="presOf" srcId="{76BBDCC3-A358-4035-AC24-F67DE7E0DA55}" destId="{3EB4EE65-1835-4AF0-AA90-4FC987E3C60A}" srcOrd="0" destOrd="0" presId="urn:microsoft.com/office/officeart/2008/layout/LinedList"/>
    <dgm:cxn modelId="{01338CD0-8DDC-4285-B585-96901E2D5334}" srcId="{DA1AACA8-37B7-41CF-90DA-2688E2C916CD}" destId="{76BBDCC3-A358-4035-AC24-F67DE7E0DA55}" srcOrd="0" destOrd="0" parTransId="{41AB5BCB-5B0F-4C6E-BCB6-AD6ED0031939}" sibTransId="{B19BA680-DFE6-496B-A83B-03C8194FC67C}"/>
    <dgm:cxn modelId="{70BA05D8-9934-4614-B1D0-6D29FE35893F}" type="presOf" srcId="{14335734-1BBD-4893-88C6-0B62DC350BAF}" destId="{FD40034D-F0C3-4785-A491-AC540CA5FF5E}" srcOrd="0" destOrd="0" presId="urn:microsoft.com/office/officeart/2008/layout/LinedList"/>
    <dgm:cxn modelId="{A68F3AF5-28B0-4A6E-B0EC-62C5C663883C}" srcId="{DA1AACA8-37B7-41CF-90DA-2688E2C916CD}" destId="{14335734-1BBD-4893-88C6-0B62DC350BAF}" srcOrd="1" destOrd="0" parTransId="{E83530BF-9488-462F-B475-571D995350C0}" sibTransId="{1633A294-0ABD-4360-BB68-F1853D74378A}"/>
    <dgm:cxn modelId="{90E76079-79CC-425F-AD37-9BD76484B4DF}" type="presParOf" srcId="{2A24F5BE-55DB-4A8E-80BE-47CBC3F10CDF}" destId="{11DB1E99-0A2D-4334-B91D-3E9C175FD349}" srcOrd="0" destOrd="0" presId="urn:microsoft.com/office/officeart/2008/layout/LinedList"/>
    <dgm:cxn modelId="{1D90C0B5-AF51-459E-B5B9-8CCF4DDE656E}" type="presParOf" srcId="{2A24F5BE-55DB-4A8E-80BE-47CBC3F10CDF}" destId="{2C85C644-B0BD-4DB0-B2AB-8DD09C0E9CCF}" srcOrd="1" destOrd="0" presId="urn:microsoft.com/office/officeart/2008/layout/LinedList"/>
    <dgm:cxn modelId="{D12DDF19-24CE-4739-B947-24D58A47E21C}" type="presParOf" srcId="{2C85C644-B0BD-4DB0-B2AB-8DD09C0E9CCF}" destId="{3EB4EE65-1835-4AF0-AA90-4FC987E3C60A}" srcOrd="0" destOrd="0" presId="urn:microsoft.com/office/officeart/2008/layout/LinedList"/>
    <dgm:cxn modelId="{DB6626B3-F713-4DC0-B5B1-4A633E3C147F}" type="presParOf" srcId="{2C85C644-B0BD-4DB0-B2AB-8DD09C0E9CCF}" destId="{C7808AA0-6B21-40DA-8B3B-C6B2E170E292}" srcOrd="1" destOrd="0" presId="urn:microsoft.com/office/officeart/2008/layout/LinedList"/>
    <dgm:cxn modelId="{765F0599-A635-443A-901F-122768D0C3F1}" type="presParOf" srcId="{2A24F5BE-55DB-4A8E-80BE-47CBC3F10CDF}" destId="{8A844771-9FA9-4DB5-9846-D159C913408C}" srcOrd="2" destOrd="0" presId="urn:microsoft.com/office/officeart/2008/layout/LinedList"/>
    <dgm:cxn modelId="{17F47E1E-E459-4D5B-AD64-6A728D0D68A3}" type="presParOf" srcId="{2A24F5BE-55DB-4A8E-80BE-47CBC3F10CDF}" destId="{68650229-68D0-4CF9-B23E-86678DD662E4}" srcOrd="3" destOrd="0" presId="urn:microsoft.com/office/officeart/2008/layout/LinedList"/>
    <dgm:cxn modelId="{C3255245-2A31-4F45-B025-5E7241B250A6}" type="presParOf" srcId="{68650229-68D0-4CF9-B23E-86678DD662E4}" destId="{FD40034D-F0C3-4785-A491-AC540CA5FF5E}" srcOrd="0" destOrd="0" presId="urn:microsoft.com/office/officeart/2008/layout/LinedList"/>
    <dgm:cxn modelId="{488CA097-1A27-4CFC-BEEA-C4D57C697F29}" type="presParOf" srcId="{68650229-68D0-4CF9-B23E-86678DD662E4}" destId="{7BE8F091-69BB-4809-9C7B-3C1373B4BC41}" srcOrd="1" destOrd="0" presId="urn:microsoft.com/office/officeart/2008/layout/LinedList"/>
    <dgm:cxn modelId="{8E275387-2094-40DB-97F7-9649BD1CCF16}" type="presParOf" srcId="{2A24F5BE-55DB-4A8E-80BE-47CBC3F10CDF}" destId="{C5D3F11E-002D-4E0B-8E61-D0F41ED804B3}" srcOrd="4" destOrd="0" presId="urn:microsoft.com/office/officeart/2008/layout/LinedList"/>
    <dgm:cxn modelId="{3FFFB7C5-DF85-41E8-A8E0-B6C4E060EBD3}" type="presParOf" srcId="{2A24F5BE-55DB-4A8E-80BE-47CBC3F10CDF}" destId="{E1A023C7-4F2D-43AC-B790-8273C5B69E7C}" srcOrd="5" destOrd="0" presId="urn:microsoft.com/office/officeart/2008/layout/LinedList"/>
    <dgm:cxn modelId="{E66DD62D-627F-4DCE-A60A-4D0E15925575}" type="presParOf" srcId="{E1A023C7-4F2D-43AC-B790-8273C5B69E7C}" destId="{0F610901-CD8B-4307-B4C6-07FCA26A0571}" srcOrd="0" destOrd="0" presId="urn:microsoft.com/office/officeart/2008/layout/LinedList"/>
    <dgm:cxn modelId="{9F6F5996-983D-48EB-921B-EED3F477CF24}" type="presParOf" srcId="{E1A023C7-4F2D-43AC-B790-8273C5B69E7C}" destId="{647C8725-9848-4027-ACF6-5E9A34E966BC}" srcOrd="1" destOrd="0" presId="urn:microsoft.com/office/officeart/2008/layout/LinedList"/>
    <dgm:cxn modelId="{57D0D13E-E27A-43A8-BEBB-696CD7EA3D5F}" type="presParOf" srcId="{2A24F5BE-55DB-4A8E-80BE-47CBC3F10CDF}" destId="{65AAFF0A-9C14-412E-90F1-601FF7D89221}" srcOrd="6" destOrd="0" presId="urn:microsoft.com/office/officeart/2008/layout/LinedList"/>
    <dgm:cxn modelId="{7FF18D6D-A217-4D54-897D-4E2A4EE3F86D}" type="presParOf" srcId="{2A24F5BE-55DB-4A8E-80BE-47CBC3F10CDF}" destId="{2D80922B-97A3-47B2-A8B8-86C5015E6A31}" srcOrd="7" destOrd="0" presId="urn:microsoft.com/office/officeart/2008/layout/LinedList"/>
    <dgm:cxn modelId="{F330D1C2-C22C-4F15-A57A-9D9480805979}" type="presParOf" srcId="{2D80922B-97A3-47B2-A8B8-86C5015E6A31}" destId="{5BD83239-C394-4062-B302-416D9012F2DB}" srcOrd="0" destOrd="0" presId="urn:microsoft.com/office/officeart/2008/layout/LinedList"/>
    <dgm:cxn modelId="{9B1E36B2-0283-4C40-8AA2-22A7D178563E}" type="presParOf" srcId="{2D80922B-97A3-47B2-A8B8-86C5015E6A31}" destId="{EF9C33AF-F595-4B77-B9EB-24AC3A6E0A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B1E99-0A2D-4334-B91D-3E9C175FD349}">
      <dsp:nvSpPr>
        <dsp:cNvPr id="0" name=""/>
        <dsp:cNvSpPr/>
      </dsp:nvSpPr>
      <dsp:spPr>
        <a:xfrm>
          <a:off x="0" y="0"/>
          <a:ext cx="60554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B4EE65-1835-4AF0-AA90-4FC987E3C60A}">
      <dsp:nvSpPr>
        <dsp:cNvPr id="0" name=""/>
        <dsp:cNvSpPr/>
      </dsp:nvSpPr>
      <dsp:spPr>
        <a:xfrm>
          <a:off x="0" y="0"/>
          <a:ext cx="6055450" cy="140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hr tag also does not need a closing tag to complete it. The hr tag, which stands for the horizontal rule, will create a line on the web page. It’s a block-level element. It’s a global attribute.</a:t>
          </a:r>
        </a:p>
      </dsp:txBody>
      <dsp:txXfrm>
        <a:off x="0" y="0"/>
        <a:ext cx="6055450" cy="1409688"/>
      </dsp:txXfrm>
    </dsp:sp>
    <dsp:sp modelId="{8A844771-9FA9-4DB5-9846-D159C913408C}">
      <dsp:nvSpPr>
        <dsp:cNvPr id="0" name=""/>
        <dsp:cNvSpPr/>
      </dsp:nvSpPr>
      <dsp:spPr>
        <a:xfrm>
          <a:off x="0" y="1409688"/>
          <a:ext cx="60554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40034D-F0C3-4785-A491-AC540CA5FF5E}">
      <dsp:nvSpPr>
        <dsp:cNvPr id="0" name=""/>
        <dsp:cNvSpPr/>
      </dsp:nvSpPr>
      <dsp:spPr>
        <a:xfrm>
          <a:off x="0" y="1409688"/>
          <a:ext cx="6055450" cy="140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Nested Elements/Tags</a:t>
          </a:r>
          <a:endParaRPr lang="en-US" sz="2100" kern="1200"/>
        </a:p>
      </dsp:txBody>
      <dsp:txXfrm>
        <a:off x="0" y="1409688"/>
        <a:ext cx="6055450" cy="1409688"/>
      </dsp:txXfrm>
    </dsp:sp>
    <dsp:sp modelId="{C5D3F11E-002D-4E0B-8E61-D0F41ED804B3}">
      <dsp:nvSpPr>
        <dsp:cNvPr id="0" name=""/>
        <dsp:cNvSpPr/>
      </dsp:nvSpPr>
      <dsp:spPr>
        <a:xfrm>
          <a:off x="0" y="2819377"/>
          <a:ext cx="60554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10901-CD8B-4307-B4C6-07FCA26A0571}">
      <dsp:nvSpPr>
        <dsp:cNvPr id="0" name=""/>
        <dsp:cNvSpPr/>
      </dsp:nvSpPr>
      <dsp:spPr>
        <a:xfrm>
          <a:off x="0" y="2819377"/>
          <a:ext cx="6055450" cy="140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Nesting tags</a:t>
          </a:r>
        </a:p>
      </dsp:txBody>
      <dsp:txXfrm>
        <a:off x="0" y="2819377"/>
        <a:ext cx="6055450" cy="1409688"/>
      </dsp:txXfrm>
    </dsp:sp>
    <dsp:sp modelId="{65AAFF0A-9C14-412E-90F1-601FF7D89221}">
      <dsp:nvSpPr>
        <dsp:cNvPr id="0" name=""/>
        <dsp:cNvSpPr/>
      </dsp:nvSpPr>
      <dsp:spPr>
        <a:xfrm>
          <a:off x="0" y="4229066"/>
          <a:ext cx="60554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D83239-C394-4062-B302-416D9012F2DB}">
      <dsp:nvSpPr>
        <dsp:cNvPr id="0" name=""/>
        <dsp:cNvSpPr/>
      </dsp:nvSpPr>
      <dsp:spPr>
        <a:xfrm>
          <a:off x="0" y="4229066"/>
          <a:ext cx="6055450" cy="1409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Where one tag is inside of another tag</a:t>
          </a:r>
        </a:p>
      </dsp:txBody>
      <dsp:txXfrm>
        <a:off x="0" y="4229066"/>
        <a:ext cx="6055450" cy="14096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8/16/2022</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1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8/16/2022</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371086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8/16/2022</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50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8/16/2022</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5020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8/16/2022</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67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8/16/2022</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5927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8/16/2022</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52640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8/16/2022</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637066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8/16/2022</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461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8/16/2022</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75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8/16/2022</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9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8/16/2022</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335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ducba.com/html-ordered-lis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educba.com/html-unordered-lis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educba.com/what-is-html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googl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educba.com/span-tag-in-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model of a space ship&#10;&#10;Description automatically generated with low confidence">
            <a:extLst>
              <a:ext uri="{FF2B5EF4-FFF2-40B4-BE49-F238E27FC236}">
                <a16:creationId xmlns:a16="http://schemas.microsoft.com/office/drawing/2014/main" id="{939E6BB4-0DFC-9C11-4437-1043F8D329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935" y="2"/>
            <a:ext cx="12191979" cy="6857998"/>
          </a:xfrm>
          <a:prstGeom prst="rect">
            <a:avLst/>
          </a:prstGeom>
          <a:effectLst>
            <a:outerShdw blurRad="596900" dist="330200" dir="8820000" sx="87000" sy="87000" algn="ctr" rotWithShape="0">
              <a:srgbClr val="000000">
                <a:alpha val="29000"/>
              </a:srgbClr>
            </a:outerShdw>
          </a:effectLst>
        </p:spPr>
      </p:pic>
      <p:sp>
        <p:nvSpPr>
          <p:cNvPr id="11" name="Rectangle 10">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97C2ED-9078-86AD-5D47-8DE1F12AE214}"/>
              </a:ext>
            </a:extLst>
          </p:cNvPr>
          <p:cNvSpPr>
            <a:spLocks noGrp="1"/>
          </p:cNvSpPr>
          <p:nvPr>
            <p:ph type="ctrTitle"/>
          </p:nvPr>
        </p:nvSpPr>
        <p:spPr>
          <a:xfrm>
            <a:off x="589559" y="871314"/>
            <a:ext cx="4755046" cy="2508616"/>
          </a:xfrm>
        </p:spPr>
        <p:txBody>
          <a:bodyPr anchor="t">
            <a:normAutofit/>
          </a:bodyPr>
          <a:lstStyle/>
          <a:p>
            <a:r>
              <a:rPr lang="en-US" dirty="0">
                <a:solidFill>
                  <a:srgbClr val="FFFFFF"/>
                </a:solidFill>
              </a:rPr>
              <a:t>HTML TAGS</a:t>
            </a:r>
            <a:endParaRPr lang="en-IN" dirty="0">
              <a:solidFill>
                <a:srgbClr val="FFFFFF"/>
              </a:solidFill>
            </a:endParaRPr>
          </a:p>
        </p:txBody>
      </p:sp>
      <p:sp useBgFill="1">
        <p:nvSpPr>
          <p:cNvPr id="13" name="Rectangle 12">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4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334D06FC-5D3A-3A99-211F-64FF9705AF01}"/>
              </a:ext>
            </a:extLst>
          </p:cNvPr>
          <p:cNvPicPr>
            <a:picLocks noChangeAspect="1"/>
          </p:cNvPicPr>
          <p:nvPr/>
        </p:nvPicPr>
        <p:blipFill rotWithShape="1">
          <a:blip r:embed="rId2"/>
          <a:srcRect l="24518" r="28316" b="-2"/>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196569-7A2D-BD55-9FDE-D538BC2A5013}"/>
              </a:ext>
            </a:extLst>
          </p:cNvPr>
          <p:cNvSpPr>
            <a:spLocks noGrp="1"/>
          </p:cNvSpPr>
          <p:nvPr>
            <p:ph type="title"/>
          </p:nvPr>
        </p:nvSpPr>
        <p:spPr>
          <a:xfrm>
            <a:off x="5606552" y="858982"/>
            <a:ext cx="4369757" cy="2129878"/>
          </a:xfrm>
        </p:spPr>
        <p:txBody>
          <a:bodyPr>
            <a:normAutofit/>
          </a:bodyPr>
          <a:lstStyle/>
          <a:p>
            <a:r>
              <a:rPr lang="en-US" dirty="0"/>
              <a:t>&lt;sup&gt;&lt;/sup&gt;</a:t>
            </a:r>
            <a:endParaRPr lang="en-IN" dirty="0"/>
          </a:p>
        </p:txBody>
      </p:sp>
      <p:sp>
        <p:nvSpPr>
          <p:cNvPr id="3" name="Content Placeholder 2">
            <a:extLst>
              <a:ext uri="{FF2B5EF4-FFF2-40B4-BE49-F238E27FC236}">
                <a16:creationId xmlns:a16="http://schemas.microsoft.com/office/drawing/2014/main" id="{CF6DD8C0-D136-D8C4-F5D2-C802E5D8A1EB}"/>
              </a:ext>
            </a:extLst>
          </p:cNvPr>
          <p:cNvSpPr>
            <a:spLocks noGrp="1"/>
          </p:cNvSpPr>
          <p:nvPr>
            <p:ph idx="1"/>
          </p:nvPr>
        </p:nvSpPr>
        <p:spPr>
          <a:xfrm>
            <a:off x="5606552" y="3467499"/>
            <a:ext cx="5012796" cy="2544416"/>
          </a:xfrm>
        </p:spPr>
        <p:txBody>
          <a:bodyPr>
            <a:normAutofit/>
          </a:bodyPr>
          <a:lstStyle/>
          <a:p>
            <a:pPr>
              <a:lnSpc>
                <a:spcPct val="100000"/>
              </a:lnSpc>
            </a:pPr>
            <a:r>
              <a:rPr lang="en-US" sz="1700"/>
              <a:t>The superscript tag, or the sup tag, which is an inline element, allows for the text to be above the normal line of text. An example would be when dealing with a math equation. Notice that the 2 is higher than the rest of the text in this equation.</a:t>
            </a:r>
          </a:p>
          <a:p>
            <a:pPr>
              <a:lnSpc>
                <a:spcPct val="100000"/>
              </a:lnSpc>
            </a:pPr>
            <a:r>
              <a:rPr lang="en-US" sz="1700" b="1"/>
              <a:t>Example: E = mc</a:t>
            </a:r>
            <a:r>
              <a:rPr lang="en-US" sz="1700" b="1" baseline="30000"/>
              <a:t>2</a:t>
            </a:r>
            <a:endParaRPr lang="en-US" sz="1700"/>
          </a:p>
          <a:p>
            <a:pPr>
              <a:lnSpc>
                <a:spcPct val="100000"/>
              </a:lnSpc>
            </a:pPr>
            <a:r>
              <a:rPr lang="en-US" sz="1700"/>
              <a:t>This is a global attribute.</a:t>
            </a:r>
          </a:p>
          <a:p>
            <a:pPr>
              <a:lnSpc>
                <a:spcPct val="100000"/>
              </a:lnSpc>
            </a:pPr>
            <a:endParaRPr lang="en-IN" sz="1700"/>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C09A-3444-FD69-2244-E310F3D7DD8F}"/>
              </a:ext>
            </a:extLst>
          </p:cNvPr>
          <p:cNvSpPr>
            <a:spLocks noGrp="1"/>
          </p:cNvSpPr>
          <p:nvPr>
            <p:ph type="title"/>
          </p:nvPr>
        </p:nvSpPr>
        <p:spPr/>
        <p:txBody>
          <a:bodyPr/>
          <a:lstStyle/>
          <a:p>
            <a:r>
              <a:rPr lang="en-US" dirty="0"/>
              <a:t>&lt;u&gt;&lt;/u&gt;</a:t>
            </a:r>
            <a:endParaRPr lang="en-IN" dirty="0"/>
          </a:p>
        </p:txBody>
      </p:sp>
      <p:sp>
        <p:nvSpPr>
          <p:cNvPr id="3" name="Content Placeholder 2">
            <a:extLst>
              <a:ext uri="{FF2B5EF4-FFF2-40B4-BE49-F238E27FC236}">
                <a16:creationId xmlns:a16="http://schemas.microsoft.com/office/drawing/2014/main" id="{4CDD6E4A-ACF9-610D-2D8F-64D3488AF071}"/>
              </a:ext>
            </a:extLst>
          </p:cNvPr>
          <p:cNvSpPr>
            <a:spLocks noGrp="1"/>
          </p:cNvSpPr>
          <p:nvPr>
            <p:ph idx="1"/>
          </p:nvPr>
        </p:nvSpPr>
        <p:spPr/>
        <p:txBody>
          <a:bodyPr/>
          <a:lstStyle/>
          <a:p>
            <a:r>
              <a:rPr lang="en-US" dirty="0"/>
              <a:t>U stands for underline. This will underline any text within the open and closed tags. It’s an inline element and global attribute.</a:t>
            </a:r>
            <a:endParaRPr lang="en-IN" dirty="0"/>
          </a:p>
        </p:txBody>
      </p:sp>
    </p:spTree>
    <p:extLst>
      <p:ext uri="{BB962C8B-B14F-4D97-AF65-F5344CB8AC3E}">
        <p14:creationId xmlns:p14="http://schemas.microsoft.com/office/powerpoint/2010/main" val="224594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stripe pattern on a white background">
            <a:extLst>
              <a:ext uri="{FF2B5EF4-FFF2-40B4-BE49-F238E27FC236}">
                <a16:creationId xmlns:a16="http://schemas.microsoft.com/office/drawing/2014/main" id="{1DC0D196-D543-93AA-7D1F-3240621B95B9}"/>
              </a:ext>
            </a:extLst>
          </p:cNvPr>
          <p:cNvPicPr>
            <a:picLocks noChangeAspect="1"/>
          </p:cNvPicPr>
          <p:nvPr/>
        </p:nvPicPr>
        <p:blipFill rotWithShape="1">
          <a:blip r:embed="rId2"/>
          <a:srcRect l="48949"/>
          <a:stretch/>
        </p:blipFill>
        <p:spPr>
          <a:xfrm>
            <a:off x="20" y="-2"/>
            <a:ext cx="484584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4750" y="-2"/>
            <a:ext cx="7347249" cy="3239337"/>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6CCC95-1818-0BA5-CA93-9D4F9F59C65E}"/>
              </a:ext>
            </a:extLst>
          </p:cNvPr>
          <p:cNvSpPr>
            <a:spLocks noGrp="1"/>
          </p:cNvSpPr>
          <p:nvPr>
            <p:ph type="title"/>
          </p:nvPr>
        </p:nvSpPr>
        <p:spPr>
          <a:xfrm>
            <a:off x="5606552" y="858982"/>
            <a:ext cx="4369757" cy="2129878"/>
          </a:xfrm>
        </p:spPr>
        <p:txBody>
          <a:bodyPr>
            <a:normAutofit/>
          </a:bodyPr>
          <a:lstStyle/>
          <a:p>
            <a:r>
              <a:rPr lang="en-US" dirty="0"/>
              <a:t>&lt;</a:t>
            </a:r>
            <a:r>
              <a:rPr lang="en-US" dirty="0" err="1"/>
              <a:t>em</a:t>
            </a:r>
            <a:r>
              <a:rPr lang="en-US" dirty="0"/>
              <a:t>&gt;&lt;/</a:t>
            </a:r>
            <a:r>
              <a:rPr lang="en-US" dirty="0" err="1"/>
              <a:t>em</a:t>
            </a:r>
            <a:r>
              <a:rPr lang="en-US" dirty="0"/>
              <a:t>&gt;</a:t>
            </a:r>
            <a:endParaRPr lang="en-IN" dirty="0"/>
          </a:p>
        </p:txBody>
      </p:sp>
      <p:sp>
        <p:nvSpPr>
          <p:cNvPr id="3" name="Content Placeholder 2">
            <a:extLst>
              <a:ext uri="{FF2B5EF4-FFF2-40B4-BE49-F238E27FC236}">
                <a16:creationId xmlns:a16="http://schemas.microsoft.com/office/drawing/2014/main" id="{E91CBFF3-563A-99E3-F3B1-49D5F88C76D3}"/>
              </a:ext>
            </a:extLst>
          </p:cNvPr>
          <p:cNvSpPr>
            <a:spLocks noGrp="1"/>
          </p:cNvSpPr>
          <p:nvPr>
            <p:ph idx="1"/>
          </p:nvPr>
        </p:nvSpPr>
        <p:spPr>
          <a:xfrm>
            <a:off x="5606552" y="3467499"/>
            <a:ext cx="5012796" cy="2544416"/>
          </a:xfrm>
        </p:spPr>
        <p:txBody>
          <a:bodyPr>
            <a:normAutofit/>
          </a:bodyPr>
          <a:lstStyle/>
          <a:p>
            <a:pPr>
              <a:lnSpc>
                <a:spcPct val="100000"/>
              </a:lnSpc>
            </a:pPr>
            <a:r>
              <a:rPr lang="en-US" dirty="0"/>
              <a:t>The </a:t>
            </a:r>
            <a:r>
              <a:rPr lang="en-US" dirty="0" err="1"/>
              <a:t>em</a:t>
            </a:r>
            <a:r>
              <a:rPr lang="en-US" dirty="0"/>
              <a:t> tag stands for emphasis. In this case, the idea of emphasizing any text will make the text look italic or slanted. This inline element is used when you want to express certain emphasis on parts of your text. This is a global attribute.</a:t>
            </a:r>
            <a:endParaRPr lang="en-IN"/>
          </a:p>
        </p:txBody>
      </p:sp>
      <p:cxnSp>
        <p:nvCxnSpPr>
          <p:cNvPr id="13" name="Straight Connector 12">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41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5550-A932-F8FB-7B1D-C03A70A60388}"/>
              </a:ext>
            </a:extLst>
          </p:cNvPr>
          <p:cNvSpPr>
            <a:spLocks noGrp="1"/>
          </p:cNvSpPr>
          <p:nvPr>
            <p:ph type="title"/>
          </p:nvPr>
        </p:nvSpPr>
        <p:spPr/>
        <p:txBody>
          <a:bodyPr/>
          <a:lstStyle/>
          <a:p>
            <a:r>
              <a:rPr lang="en-US" dirty="0"/>
              <a:t>&lt;strong&gt;&lt;/strong&gt;</a:t>
            </a:r>
            <a:endParaRPr lang="en-IN" dirty="0"/>
          </a:p>
        </p:txBody>
      </p:sp>
      <p:sp>
        <p:nvSpPr>
          <p:cNvPr id="3" name="Content Placeholder 2">
            <a:extLst>
              <a:ext uri="{FF2B5EF4-FFF2-40B4-BE49-F238E27FC236}">
                <a16:creationId xmlns:a16="http://schemas.microsoft.com/office/drawing/2014/main" id="{F1136130-1426-2177-755C-E8901E2490D5}"/>
              </a:ext>
            </a:extLst>
          </p:cNvPr>
          <p:cNvSpPr>
            <a:spLocks noGrp="1"/>
          </p:cNvSpPr>
          <p:nvPr>
            <p:ph idx="1"/>
          </p:nvPr>
        </p:nvSpPr>
        <p:spPr/>
        <p:txBody>
          <a:bodyPr/>
          <a:lstStyle/>
          <a:p>
            <a:r>
              <a:rPr lang="en-US" dirty="0"/>
              <a:t>If you ever want to make any text bold, you would use the strong tag. This inline tag is placed around the text you would want to make bold, just like the emphasis tag. The strong tag gives added importance to the text on your website.</a:t>
            </a:r>
            <a:endParaRPr lang="en-IN" dirty="0"/>
          </a:p>
        </p:txBody>
      </p:sp>
    </p:spTree>
    <p:extLst>
      <p:ext uri="{BB962C8B-B14F-4D97-AF65-F5344CB8AC3E}">
        <p14:creationId xmlns:p14="http://schemas.microsoft.com/office/powerpoint/2010/main" val="346419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57B0-F19A-5A2A-B514-9D787371F4D7}"/>
              </a:ext>
            </a:extLst>
          </p:cNvPr>
          <p:cNvSpPr>
            <a:spLocks noGrp="1"/>
          </p:cNvSpPr>
          <p:nvPr>
            <p:ph type="title"/>
          </p:nvPr>
        </p:nvSpPr>
        <p:spPr/>
        <p:txBody>
          <a:bodyPr/>
          <a:lstStyle/>
          <a:p>
            <a:r>
              <a:rPr lang="en-US" dirty="0"/>
              <a:t>&lt;</a:t>
            </a:r>
            <a:r>
              <a:rPr lang="en-US" dirty="0" err="1"/>
              <a:t>br</a:t>
            </a:r>
            <a:r>
              <a:rPr lang="en-US" dirty="0"/>
              <a:t>&gt;</a:t>
            </a:r>
            <a:endParaRPr lang="en-IN" dirty="0"/>
          </a:p>
        </p:txBody>
      </p:sp>
      <p:sp>
        <p:nvSpPr>
          <p:cNvPr id="3" name="Content Placeholder 2">
            <a:extLst>
              <a:ext uri="{FF2B5EF4-FFF2-40B4-BE49-F238E27FC236}">
                <a16:creationId xmlns:a16="http://schemas.microsoft.com/office/drawing/2014/main" id="{661E52A3-028F-212C-E8D8-8D2F48BC789E}"/>
              </a:ext>
            </a:extLst>
          </p:cNvPr>
          <p:cNvSpPr>
            <a:spLocks noGrp="1"/>
          </p:cNvSpPr>
          <p:nvPr>
            <p:ph idx="1"/>
          </p:nvPr>
        </p:nvSpPr>
        <p:spPr/>
        <p:txBody>
          <a:bodyPr/>
          <a:lstStyle/>
          <a:p>
            <a:r>
              <a:rPr lang="en-US" dirty="0"/>
              <a:t>The BR tag standing for a break. There are a few tags that don’t need a closing tag. It’s neither block and inline element. It is a global attribute.</a:t>
            </a:r>
            <a:endParaRPr lang="en-IN" dirty="0"/>
          </a:p>
        </p:txBody>
      </p:sp>
    </p:spTree>
    <p:extLst>
      <p:ext uri="{BB962C8B-B14F-4D97-AF65-F5344CB8AC3E}">
        <p14:creationId xmlns:p14="http://schemas.microsoft.com/office/powerpoint/2010/main" val="194287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9246A-431F-07F5-8F7F-460D47AA5EDA}"/>
              </a:ext>
            </a:extLst>
          </p:cNvPr>
          <p:cNvSpPr>
            <a:spLocks noGrp="1"/>
          </p:cNvSpPr>
          <p:nvPr>
            <p:ph type="title"/>
          </p:nvPr>
        </p:nvSpPr>
        <p:spPr>
          <a:xfrm>
            <a:off x="761802" y="858982"/>
            <a:ext cx="3451060" cy="5152933"/>
          </a:xfrm>
        </p:spPr>
        <p:txBody>
          <a:bodyPr>
            <a:normAutofit/>
          </a:bodyPr>
          <a:lstStyle/>
          <a:p>
            <a:r>
              <a:rPr lang="en-US" dirty="0"/>
              <a:t>&lt;</a:t>
            </a:r>
            <a:r>
              <a:rPr lang="en-US" dirty="0" err="1"/>
              <a:t>hr</a:t>
            </a:r>
            <a:r>
              <a:rPr lang="en-US" dirty="0"/>
              <a:t>&gt;</a:t>
            </a:r>
            <a:endParaRPr lang="en-IN" dirty="0"/>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770447D8-A85B-FAE8-7B40-FE9C919FC3D4}"/>
              </a:ext>
            </a:extLst>
          </p:cNvPr>
          <p:cNvGraphicFramePr>
            <a:graphicFrameLocks noGrp="1"/>
          </p:cNvGraphicFramePr>
          <p:nvPr>
            <p:ph idx="1"/>
            <p:extLst>
              <p:ext uri="{D42A27DB-BD31-4B8C-83A1-F6EECF244321}">
                <p14:modId xmlns:p14="http://schemas.microsoft.com/office/powerpoint/2010/main" val="2876294081"/>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3170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25F3-F320-64C7-7B4E-67DC80C02BFB}"/>
              </a:ext>
            </a:extLst>
          </p:cNvPr>
          <p:cNvSpPr>
            <a:spLocks noGrp="1"/>
          </p:cNvSpPr>
          <p:nvPr>
            <p:ph type="title"/>
          </p:nvPr>
        </p:nvSpPr>
        <p:spPr/>
        <p:txBody>
          <a:bodyPr/>
          <a:lstStyle/>
          <a:p>
            <a:r>
              <a:rPr lang="en-US" dirty="0"/>
              <a:t>&lt;li&gt;&lt;/li&gt;</a:t>
            </a:r>
            <a:endParaRPr lang="en-IN" dirty="0"/>
          </a:p>
        </p:txBody>
      </p:sp>
      <p:sp>
        <p:nvSpPr>
          <p:cNvPr id="3" name="Content Placeholder 2">
            <a:extLst>
              <a:ext uri="{FF2B5EF4-FFF2-40B4-BE49-F238E27FC236}">
                <a16:creationId xmlns:a16="http://schemas.microsoft.com/office/drawing/2014/main" id="{9FE59DC0-9E51-534A-470B-72299E9AFF4E}"/>
              </a:ext>
            </a:extLst>
          </p:cNvPr>
          <p:cNvSpPr>
            <a:spLocks noGrp="1"/>
          </p:cNvSpPr>
          <p:nvPr>
            <p:ph idx="1"/>
          </p:nvPr>
        </p:nvSpPr>
        <p:spPr/>
        <p:txBody>
          <a:bodyPr/>
          <a:lstStyle/>
          <a:p>
            <a:r>
              <a:rPr lang="en-US" dirty="0"/>
              <a:t>The li tag standing for a list item is the tag that will be nested. Inside the li tag, you would put any type of content that is a list.</a:t>
            </a:r>
            <a:endParaRPr lang="en-IN" dirty="0"/>
          </a:p>
        </p:txBody>
      </p:sp>
    </p:spTree>
    <p:extLst>
      <p:ext uri="{BB962C8B-B14F-4D97-AF65-F5344CB8AC3E}">
        <p14:creationId xmlns:p14="http://schemas.microsoft.com/office/powerpoint/2010/main" val="190290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A8AA66-E6DD-314D-56A7-B81CD21EB205}"/>
              </a:ext>
            </a:extLst>
          </p:cNvPr>
          <p:cNvSpPr>
            <a:spLocks noGrp="1"/>
          </p:cNvSpPr>
          <p:nvPr>
            <p:ph type="title"/>
          </p:nvPr>
        </p:nvSpPr>
        <p:spPr>
          <a:xfrm>
            <a:off x="6788582" y="858983"/>
            <a:ext cx="3968783" cy="2021378"/>
          </a:xfrm>
        </p:spPr>
        <p:txBody>
          <a:bodyPr>
            <a:normAutofit/>
          </a:bodyPr>
          <a:lstStyle/>
          <a:p>
            <a:r>
              <a:rPr lang="en-US" sz="4800"/>
              <a:t>&lt;ol&gt;&lt;/ol&gt;</a:t>
            </a:r>
            <a:endParaRPr lang="en-IN" sz="4800"/>
          </a:p>
        </p:txBody>
      </p:sp>
      <p:pic>
        <p:nvPicPr>
          <p:cNvPr id="5" name="Picture 4" descr="Files">
            <a:extLst>
              <a:ext uri="{FF2B5EF4-FFF2-40B4-BE49-F238E27FC236}">
                <a16:creationId xmlns:a16="http://schemas.microsoft.com/office/drawing/2014/main" id="{79689701-65AF-CE5E-4178-CAFA2C102860}"/>
              </a:ext>
            </a:extLst>
          </p:cNvPr>
          <p:cNvPicPr>
            <a:picLocks noChangeAspect="1"/>
          </p:cNvPicPr>
          <p:nvPr/>
        </p:nvPicPr>
        <p:blipFill rotWithShape="1">
          <a:blip r:embed="rId2"/>
          <a:srcRect l="8837" r="29114" b="-2"/>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7F50C178-6C0F-9A77-F1EF-23C626E6C7BE}"/>
              </a:ext>
            </a:extLst>
          </p:cNvPr>
          <p:cNvSpPr>
            <a:spLocks noGrp="1"/>
          </p:cNvSpPr>
          <p:nvPr>
            <p:ph idx="1"/>
          </p:nvPr>
        </p:nvSpPr>
        <p:spPr>
          <a:xfrm>
            <a:off x="6788582" y="3282696"/>
            <a:ext cx="3968783" cy="2957383"/>
          </a:xfrm>
        </p:spPr>
        <p:txBody>
          <a:bodyPr anchor="ctr">
            <a:normAutofit/>
          </a:bodyPr>
          <a:lstStyle/>
          <a:p>
            <a:pPr>
              <a:lnSpc>
                <a:spcPct val="100000"/>
              </a:lnSpc>
            </a:pPr>
            <a:r>
              <a:rPr lang="en-US" sz="1700"/>
              <a:t>The </a:t>
            </a:r>
            <a:r>
              <a:rPr lang="en-US" sz="1700" err="1"/>
              <a:t>ol</a:t>
            </a:r>
            <a:r>
              <a:rPr lang="en-US" sz="1700"/>
              <a:t> tag, standing for the </a:t>
            </a:r>
            <a:r>
              <a:rPr lang="en-US" sz="1700">
                <a:hlinkClick r:id="rId3"/>
              </a:rPr>
              <a:t>ordered list</a:t>
            </a:r>
            <a:r>
              <a:rPr lang="en-US" sz="1700"/>
              <a:t>, is a container of the nested li tag. You will never see these two tags, the li or the </a:t>
            </a:r>
            <a:r>
              <a:rPr lang="en-US" sz="1700" err="1"/>
              <a:t>ol</a:t>
            </a:r>
            <a:r>
              <a:rPr lang="en-US" sz="1700"/>
              <a:t> tag, by themselves. Since this is a list of orders, that means next to each item in the list, there will be a value.</a:t>
            </a:r>
          </a:p>
          <a:p>
            <a:pPr>
              <a:lnSpc>
                <a:spcPct val="100000"/>
              </a:lnSpc>
            </a:pPr>
            <a:r>
              <a:rPr lang="en-US" sz="1700"/>
              <a:t>By default, the list will use numbers.</a:t>
            </a:r>
          </a:p>
          <a:p>
            <a:pPr>
              <a:lnSpc>
                <a:spcPct val="100000"/>
              </a:lnSpc>
            </a:pPr>
            <a:r>
              <a:rPr lang="en-US" sz="1700" b="1"/>
              <a:t>Attributes</a:t>
            </a:r>
            <a:endParaRPr lang="en-US" sz="1700"/>
          </a:p>
          <a:p>
            <a:pPr>
              <a:lnSpc>
                <a:spcPct val="100000"/>
              </a:lnSpc>
            </a:pPr>
            <a:r>
              <a:rPr lang="en-US" sz="1700"/>
              <a:t>Global, reversed, start, type (a, A, I, </a:t>
            </a:r>
            <a:r>
              <a:rPr lang="en-US" sz="1700" err="1"/>
              <a:t>i</a:t>
            </a:r>
            <a:r>
              <a:rPr lang="en-US" sz="1700"/>
              <a:t>)</a:t>
            </a:r>
          </a:p>
          <a:p>
            <a:pPr>
              <a:lnSpc>
                <a:spcPct val="100000"/>
              </a:lnSpc>
            </a:pPr>
            <a:endParaRPr lang="en-IN" sz="170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704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0E31-0872-BBBB-A879-3FE3C3181E4E}"/>
              </a:ext>
            </a:extLst>
          </p:cNvPr>
          <p:cNvSpPr>
            <a:spLocks noGrp="1"/>
          </p:cNvSpPr>
          <p:nvPr>
            <p:ph type="title"/>
          </p:nvPr>
        </p:nvSpPr>
        <p:spPr/>
        <p:txBody>
          <a:bodyPr/>
          <a:lstStyle/>
          <a:p>
            <a:r>
              <a:rPr lang="en-US" dirty="0"/>
              <a:t>&lt;</a:t>
            </a:r>
            <a:r>
              <a:rPr lang="en-US" dirty="0" err="1"/>
              <a:t>ul</a:t>
            </a:r>
            <a:r>
              <a:rPr lang="en-US" dirty="0"/>
              <a:t>&gt;&lt;/</a:t>
            </a:r>
            <a:r>
              <a:rPr lang="en-US" dirty="0" err="1"/>
              <a:t>ul</a:t>
            </a:r>
            <a:r>
              <a:rPr lang="en-US" dirty="0"/>
              <a:t>&gt;</a:t>
            </a:r>
            <a:endParaRPr lang="en-IN" dirty="0"/>
          </a:p>
        </p:txBody>
      </p:sp>
      <p:sp>
        <p:nvSpPr>
          <p:cNvPr id="3" name="Content Placeholder 2">
            <a:extLst>
              <a:ext uri="{FF2B5EF4-FFF2-40B4-BE49-F238E27FC236}">
                <a16:creationId xmlns:a16="http://schemas.microsoft.com/office/drawing/2014/main" id="{3E3AB233-D1E4-1D5C-8DCD-33C88F6DD8C4}"/>
              </a:ext>
            </a:extLst>
          </p:cNvPr>
          <p:cNvSpPr>
            <a:spLocks noGrp="1"/>
          </p:cNvSpPr>
          <p:nvPr>
            <p:ph idx="1"/>
          </p:nvPr>
        </p:nvSpPr>
        <p:spPr/>
        <p:txBody>
          <a:bodyPr/>
          <a:lstStyle/>
          <a:p>
            <a:r>
              <a:rPr lang="en-US" dirty="0"/>
              <a:t>The </a:t>
            </a:r>
            <a:r>
              <a:rPr lang="en-US" dirty="0" err="1"/>
              <a:t>ul</a:t>
            </a:r>
            <a:r>
              <a:rPr lang="en-US" dirty="0"/>
              <a:t> tag, or the </a:t>
            </a:r>
            <a:r>
              <a:rPr lang="en-US" dirty="0">
                <a:hlinkClick r:id="rId2"/>
              </a:rPr>
              <a:t>unordered list</a:t>
            </a:r>
            <a:r>
              <a:rPr lang="en-US" dirty="0"/>
              <a:t>, is a container for the nested li tag, just like the </a:t>
            </a:r>
            <a:r>
              <a:rPr lang="en-US" dirty="0" err="1"/>
              <a:t>ol</a:t>
            </a:r>
            <a:r>
              <a:rPr lang="en-US" dirty="0"/>
              <a:t> tag. But unlike the </a:t>
            </a:r>
            <a:r>
              <a:rPr lang="en-US" dirty="0" err="1"/>
              <a:t>ol</a:t>
            </a:r>
            <a:r>
              <a:rPr lang="en-US" dirty="0"/>
              <a:t> tag, which displays a number value next to each of the items in the list, this </a:t>
            </a:r>
            <a:r>
              <a:rPr lang="en-US" dirty="0" err="1"/>
              <a:t>ul</a:t>
            </a:r>
            <a:r>
              <a:rPr lang="en-US" dirty="0"/>
              <a:t> tag just provides bullet points next to the list items in the list.</a:t>
            </a:r>
            <a:endParaRPr lang="en-IN" dirty="0"/>
          </a:p>
        </p:txBody>
      </p:sp>
    </p:spTree>
    <p:extLst>
      <p:ext uri="{BB962C8B-B14F-4D97-AF65-F5344CB8AC3E}">
        <p14:creationId xmlns:p14="http://schemas.microsoft.com/office/powerpoint/2010/main" val="151339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B079-658F-F717-C0C8-2FE849DCD201}"/>
              </a:ext>
            </a:extLst>
          </p:cNvPr>
          <p:cNvSpPr>
            <a:spLocks noGrp="1"/>
          </p:cNvSpPr>
          <p:nvPr>
            <p:ph type="title"/>
          </p:nvPr>
        </p:nvSpPr>
        <p:spPr/>
        <p:txBody>
          <a:bodyPr/>
          <a:lstStyle/>
          <a:p>
            <a:r>
              <a:rPr lang="en-US" dirty="0"/>
              <a:t>Tag – h1,h2,h3,h4,h5,h6</a:t>
            </a:r>
            <a:endParaRPr lang="en-IN" dirty="0"/>
          </a:p>
        </p:txBody>
      </p:sp>
      <p:sp>
        <p:nvSpPr>
          <p:cNvPr id="3" name="Content Placeholder 2">
            <a:extLst>
              <a:ext uri="{FF2B5EF4-FFF2-40B4-BE49-F238E27FC236}">
                <a16:creationId xmlns:a16="http://schemas.microsoft.com/office/drawing/2014/main" id="{1501D2A5-884D-1278-351C-9E0FD79E0505}"/>
              </a:ext>
            </a:extLst>
          </p:cNvPr>
          <p:cNvSpPr>
            <a:spLocks noGrp="1"/>
          </p:cNvSpPr>
          <p:nvPr>
            <p:ph idx="1"/>
          </p:nvPr>
        </p:nvSpPr>
        <p:spPr/>
        <p:txBody>
          <a:bodyPr/>
          <a:lstStyle/>
          <a:p>
            <a:r>
              <a:rPr lang="en-US" dirty="0"/>
              <a:t>There are six total header tags. Each of these with its own number, starting at 1 down to 6.  The h1 tag and all the other header tags provide a brief description for a section of text or content. These tags are global attributes.</a:t>
            </a:r>
            <a:endParaRPr lang="en-IN" dirty="0"/>
          </a:p>
        </p:txBody>
      </p:sp>
    </p:spTree>
    <p:extLst>
      <p:ext uri="{BB962C8B-B14F-4D97-AF65-F5344CB8AC3E}">
        <p14:creationId xmlns:p14="http://schemas.microsoft.com/office/powerpoint/2010/main" val="198145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956D-2268-A250-C059-41BF347743F2}"/>
              </a:ext>
            </a:extLst>
          </p:cNvPr>
          <p:cNvSpPr>
            <a:spLocks noGrp="1"/>
          </p:cNvSpPr>
          <p:nvPr>
            <p:ph type="title"/>
          </p:nvPr>
        </p:nvSpPr>
        <p:spPr/>
        <p:txBody>
          <a:bodyPr/>
          <a:lstStyle/>
          <a:p>
            <a:r>
              <a:rPr lang="en-US" dirty="0"/>
              <a:t>&lt;!DOCTYPE html&gt;</a:t>
            </a:r>
            <a:endParaRPr lang="en-IN" dirty="0"/>
          </a:p>
        </p:txBody>
      </p:sp>
      <p:sp>
        <p:nvSpPr>
          <p:cNvPr id="3" name="Content Placeholder 2">
            <a:extLst>
              <a:ext uri="{FF2B5EF4-FFF2-40B4-BE49-F238E27FC236}">
                <a16:creationId xmlns:a16="http://schemas.microsoft.com/office/drawing/2014/main" id="{B862ADF6-97AD-14CD-C886-101B4EC1F405}"/>
              </a:ext>
            </a:extLst>
          </p:cNvPr>
          <p:cNvSpPr>
            <a:spLocks noGrp="1"/>
          </p:cNvSpPr>
          <p:nvPr>
            <p:ph idx="1"/>
          </p:nvPr>
        </p:nvSpPr>
        <p:spPr>
          <a:xfrm>
            <a:off x="761799" y="2750126"/>
            <a:ext cx="10381205" cy="3478396"/>
          </a:xfrm>
        </p:spPr>
        <p:txBody>
          <a:bodyPr/>
          <a:lstStyle/>
          <a:p>
            <a:r>
              <a:rPr lang="en-US" dirty="0"/>
              <a:t>The DOCTYPE tells the browser what kind of file will be opening. Since we are coding in </a:t>
            </a:r>
            <a:r>
              <a:rPr lang="en-US" dirty="0">
                <a:hlinkClick r:id="rId2"/>
              </a:rPr>
              <a:t>HTML5</a:t>
            </a:r>
            <a:r>
              <a:rPr lang="en-US" dirty="0"/>
              <a:t>. HTML5 is the latest version of the HTML Markup language; our DOCTYPE is extremely simple. Notice, There’s no closing tag.</a:t>
            </a:r>
          </a:p>
          <a:p>
            <a:r>
              <a:rPr lang="en-US" dirty="0"/>
              <a:t>DOCTYPE is just like a regular tag and starts with a bracket, and then we put in the exclamation point, and then we type DOCTYPE. We have space, and then we type html. This tag is basically telling the browser, hey, these documents need to be served as HTML.</a:t>
            </a:r>
          </a:p>
          <a:p>
            <a:endParaRPr lang="en-IN" dirty="0"/>
          </a:p>
        </p:txBody>
      </p:sp>
    </p:spTree>
    <p:extLst>
      <p:ext uri="{BB962C8B-B14F-4D97-AF65-F5344CB8AC3E}">
        <p14:creationId xmlns:p14="http://schemas.microsoft.com/office/powerpoint/2010/main" val="2327269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80AD-D3B2-655A-821B-2259A07C4515}"/>
              </a:ext>
            </a:extLst>
          </p:cNvPr>
          <p:cNvSpPr>
            <a:spLocks noGrp="1"/>
          </p:cNvSpPr>
          <p:nvPr>
            <p:ph type="title"/>
          </p:nvPr>
        </p:nvSpPr>
        <p:spPr/>
        <p:txBody>
          <a:bodyPr/>
          <a:lstStyle/>
          <a:p>
            <a:r>
              <a:rPr lang="en-US" dirty="0"/>
              <a:t>&lt;a&gt;&lt;/a&gt;</a:t>
            </a:r>
            <a:endParaRPr lang="en-IN" dirty="0"/>
          </a:p>
        </p:txBody>
      </p:sp>
      <p:sp>
        <p:nvSpPr>
          <p:cNvPr id="3" name="Content Placeholder 2">
            <a:extLst>
              <a:ext uri="{FF2B5EF4-FFF2-40B4-BE49-F238E27FC236}">
                <a16:creationId xmlns:a16="http://schemas.microsoft.com/office/drawing/2014/main" id="{8B0C90A1-0C67-1A00-80CD-5A4401485922}"/>
              </a:ext>
            </a:extLst>
          </p:cNvPr>
          <p:cNvSpPr>
            <a:spLocks noGrp="1"/>
          </p:cNvSpPr>
          <p:nvPr>
            <p:ph idx="1"/>
          </p:nvPr>
        </p:nvSpPr>
        <p:spPr>
          <a:xfrm>
            <a:off x="761799" y="2750126"/>
            <a:ext cx="10381205" cy="14394064"/>
          </a:xfrm>
        </p:spPr>
        <p:txBody>
          <a:bodyPr/>
          <a:lstStyle/>
          <a:p>
            <a:r>
              <a:rPr lang="en-US" dirty="0"/>
              <a:t>The tag, or the anchor tag, is a popular tag because it creates links to other pages on a website, and it can create links to outside websites. The tag is an inline element and has a plethora of attributes besides the global attributes associated with it.</a:t>
            </a:r>
          </a:p>
          <a:p>
            <a:r>
              <a:rPr lang="en-US" dirty="0"/>
              <a:t>The one additional attribute we will mention is a </a:t>
            </a:r>
            <a:r>
              <a:rPr lang="en-US" dirty="0" err="1"/>
              <a:t>href</a:t>
            </a:r>
            <a:r>
              <a:rPr lang="en-US" dirty="0"/>
              <a:t>. This stands for Hypertext Reference. The main thing to remember is that the </a:t>
            </a:r>
            <a:r>
              <a:rPr lang="en-US" dirty="0" err="1"/>
              <a:t>href</a:t>
            </a:r>
            <a:r>
              <a:rPr lang="en-US" dirty="0"/>
              <a:t> is the attribute where we provide the path so we can link to another page or another website.</a:t>
            </a:r>
          </a:p>
          <a:p>
            <a:r>
              <a:rPr lang="en-US" dirty="0"/>
              <a:t>The attribute, </a:t>
            </a:r>
            <a:r>
              <a:rPr lang="en-US" dirty="0" err="1"/>
              <a:t>href</a:t>
            </a:r>
            <a:r>
              <a:rPr lang="en-US" dirty="0"/>
              <a:t>. And we always want to put our closing tag. Link back to the Google.com website</a:t>
            </a:r>
          </a:p>
          <a:p>
            <a:r>
              <a:rPr lang="en-IN" dirty="0"/>
              <a:t>&lt;a </a:t>
            </a:r>
            <a:r>
              <a:rPr lang="en-IN" dirty="0" err="1"/>
              <a:t>href</a:t>
            </a:r>
            <a:r>
              <a:rPr lang="en-IN" dirty="0"/>
              <a:t>=</a:t>
            </a:r>
            <a:r>
              <a:rPr lang="en-IN" dirty="0">
                <a:hlinkClick r:id="rId2"/>
              </a:rPr>
              <a:t>http://Google.com</a:t>
            </a:r>
            <a:r>
              <a:rPr lang="en-IN" dirty="0"/>
              <a:t>&gt;Hello World!&lt;/a&gt;</a:t>
            </a:r>
          </a:p>
        </p:txBody>
      </p:sp>
      <p:sp>
        <p:nvSpPr>
          <p:cNvPr id="4" name="Rectangle 1">
            <a:extLst>
              <a:ext uri="{FF2B5EF4-FFF2-40B4-BE49-F238E27FC236}">
                <a16:creationId xmlns:a16="http://schemas.microsoft.com/office/drawing/2014/main" id="{FFD1229B-7F44-F58C-67A7-2BBC349B30C9}"/>
              </a:ext>
            </a:extLst>
          </p:cNvPr>
          <p:cNvSpPr>
            <a:spLocks noChangeArrowheads="1"/>
          </p:cNvSpPr>
          <p:nvPr/>
        </p:nvSpPr>
        <p:spPr bwMode="auto">
          <a:xfrm>
            <a:off x="0" y="-402343"/>
            <a:ext cx="10777309"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utoShape 2" descr="Tag – a">
            <a:extLst>
              <a:ext uri="{FF2B5EF4-FFF2-40B4-BE49-F238E27FC236}">
                <a16:creationId xmlns:a16="http://schemas.microsoft.com/office/drawing/2014/main" id="{2B449285-C09F-BA4C-922C-430F6FC9F0FD}"/>
              </a:ext>
            </a:extLst>
          </p:cNvPr>
          <p:cNvSpPr>
            <a:spLocks noChangeAspect="1" noChangeArrowheads="1"/>
          </p:cNvSpPr>
          <p:nvPr/>
        </p:nvSpPr>
        <p:spPr bwMode="auto">
          <a:xfrm>
            <a:off x="127000" y="46038"/>
            <a:ext cx="10048875"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3">
            <a:extLst>
              <a:ext uri="{FF2B5EF4-FFF2-40B4-BE49-F238E27FC236}">
                <a16:creationId xmlns:a16="http://schemas.microsoft.com/office/drawing/2014/main" id="{52AAE831-5464-062D-0B39-7A317F25007D}"/>
              </a:ext>
            </a:extLst>
          </p:cNvPr>
          <p:cNvSpPr>
            <a:spLocks noChangeArrowheads="1"/>
          </p:cNvSpPr>
          <p:nvPr/>
        </p:nvSpPr>
        <p:spPr bwMode="auto">
          <a:xfrm>
            <a:off x="152400" y="-249943"/>
            <a:ext cx="1065227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AutoShape 4" descr="Tag – a">
            <a:extLst>
              <a:ext uri="{FF2B5EF4-FFF2-40B4-BE49-F238E27FC236}">
                <a16:creationId xmlns:a16="http://schemas.microsoft.com/office/drawing/2014/main" id="{F331CEAC-8C29-7227-EDA6-F5E2769E43C4}"/>
              </a:ext>
            </a:extLst>
          </p:cNvPr>
          <p:cNvSpPr>
            <a:spLocks noChangeAspect="1" noChangeArrowheads="1"/>
          </p:cNvSpPr>
          <p:nvPr/>
        </p:nvSpPr>
        <p:spPr bwMode="auto">
          <a:xfrm>
            <a:off x="279400" y="198438"/>
            <a:ext cx="10048875" cy="40772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5">
            <a:extLst>
              <a:ext uri="{FF2B5EF4-FFF2-40B4-BE49-F238E27FC236}">
                <a16:creationId xmlns:a16="http://schemas.microsoft.com/office/drawing/2014/main" id="{A8B92882-C292-B544-406C-5519E256E761}"/>
              </a:ext>
            </a:extLst>
          </p:cNvPr>
          <p:cNvSpPr>
            <a:spLocks noChangeArrowheads="1"/>
          </p:cNvSpPr>
          <p:nvPr/>
        </p:nvSpPr>
        <p:spPr bwMode="auto">
          <a:xfrm>
            <a:off x="0" y="97795"/>
            <a:ext cx="2151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6200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E325F465-8352-4882-9E30-732D5BDF3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09904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D173B-CB5B-39FE-8C0B-FC295D41D3EA}"/>
              </a:ext>
            </a:extLst>
          </p:cNvPr>
          <p:cNvSpPr>
            <a:spLocks noGrp="1"/>
          </p:cNvSpPr>
          <p:nvPr>
            <p:ph type="title"/>
          </p:nvPr>
        </p:nvSpPr>
        <p:spPr>
          <a:xfrm>
            <a:off x="6456560" y="858983"/>
            <a:ext cx="4309942" cy="4782027"/>
          </a:xfrm>
        </p:spPr>
        <p:txBody>
          <a:bodyPr anchor="ctr">
            <a:normAutofit/>
          </a:bodyPr>
          <a:lstStyle/>
          <a:p>
            <a:r>
              <a:rPr lang="en-US" dirty="0"/>
              <a:t>&lt;</a:t>
            </a:r>
            <a:r>
              <a:rPr lang="en-US" dirty="0" err="1"/>
              <a:t>img</a:t>
            </a:r>
            <a:r>
              <a:rPr lang="en-US" dirty="0"/>
              <a:t> </a:t>
            </a:r>
            <a:r>
              <a:rPr lang="en-US" dirty="0" err="1"/>
              <a:t>src</a:t>
            </a:r>
            <a:r>
              <a:rPr lang="en-US" dirty="0"/>
              <a:t>=””/&gt;</a:t>
            </a:r>
            <a:endParaRPr lang="en-IN" dirty="0"/>
          </a:p>
        </p:txBody>
      </p:sp>
      <p:sp>
        <p:nvSpPr>
          <p:cNvPr id="3" name="Content Placeholder 2">
            <a:extLst>
              <a:ext uri="{FF2B5EF4-FFF2-40B4-BE49-F238E27FC236}">
                <a16:creationId xmlns:a16="http://schemas.microsoft.com/office/drawing/2014/main" id="{3D83D64D-89AB-2790-2F9B-6181CDC34586}"/>
              </a:ext>
            </a:extLst>
          </p:cNvPr>
          <p:cNvSpPr>
            <a:spLocks noGrp="1"/>
          </p:cNvSpPr>
          <p:nvPr>
            <p:ph idx="1"/>
          </p:nvPr>
        </p:nvSpPr>
        <p:spPr>
          <a:xfrm>
            <a:off x="761802" y="858984"/>
            <a:ext cx="4661777" cy="4782026"/>
          </a:xfrm>
        </p:spPr>
        <p:txBody>
          <a:bodyPr anchor="ctr">
            <a:normAutofit/>
          </a:bodyPr>
          <a:lstStyle/>
          <a:p>
            <a:pPr>
              <a:lnSpc>
                <a:spcPct val="100000"/>
              </a:lnSpc>
            </a:pPr>
            <a:r>
              <a:rPr lang="en-US" sz="1500"/>
              <a:t>The </a:t>
            </a:r>
            <a:r>
              <a:rPr lang="en-US" sz="1500" err="1"/>
              <a:t>img</a:t>
            </a:r>
            <a:r>
              <a:rPr lang="en-US" sz="1500"/>
              <a:t> tag, or the </a:t>
            </a:r>
            <a:r>
              <a:rPr lang="en-US" sz="1500" err="1"/>
              <a:t>imNow</a:t>
            </a:r>
            <a:r>
              <a:rPr lang="en-US" sz="1500"/>
              <a:t> you will notice in the example here that the image tag does not have a closing tag. This is one of the handfuls of tags. But unlike the </a:t>
            </a:r>
            <a:r>
              <a:rPr lang="en-US" sz="1500" err="1"/>
              <a:t>br</a:t>
            </a:r>
            <a:r>
              <a:rPr lang="en-US" sz="1500"/>
              <a:t> tag and the </a:t>
            </a:r>
            <a:r>
              <a:rPr lang="en-US" sz="1500" err="1"/>
              <a:t>hr</a:t>
            </a:r>
            <a:r>
              <a:rPr lang="en-US" sz="1500"/>
              <a:t> tag, we signify the ending of this tag with a forward slash. Some might actually refer to this as the shorthand way to write a closing tag.</a:t>
            </a:r>
          </a:p>
          <a:p>
            <a:pPr>
              <a:lnSpc>
                <a:spcPct val="100000"/>
              </a:lnSpc>
            </a:pPr>
            <a:r>
              <a:rPr lang="en-US" sz="1500"/>
              <a:t>The </a:t>
            </a:r>
            <a:r>
              <a:rPr lang="en-US" sz="1500" err="1"/>
              <a:t>src</a:t>
            </a:r>
            <a:r>
              <a:rPr lang="en-US" sz="1500"/>
              <a:t> attribute and the alt attribute. The </a:t>
            </a:r>
            <a:r>
              <a:rPr lang="en-US" sz="1500" err="1"/>
              <a:t>src</a:t>
            </a:r>
            <a:r>
              <a:rPr lang="en-US" sz="1500"/>
              <a:t>, or the source attribute, as you see in the example, is required.</a:t>
            </a:r>
          </a:p>
          <a:p>
            <a:pPr>
              <a:lnSpc>
                <a:spcPct val="100000"/>
              </a:lnSpc>
            </a:pPr>
            <a:r>
              <a:rPr lang="en-US" sz="1500"/>
              <a:t>Now the value of this attribute is the path to the photo we would like to display. The path can be either an absolute path or a relative path. The other attribute is the alt attribute. This stands for an alternative. The alt value should describe the photo. The alt text will be displayed in the browser as below .Age tag, gives us the ability to display images on our page.</a:t>
            </a:r>
            <a:endParaRPr lang="en-IN" sz="150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18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801C3E-C559-46D0-3827-8079E2BC0459}"/>
              </a:ext>
            </a:extLst>
          </p:cNvPr>
          <p:cNvSpPr>
            <a:spLocks noGrp="1"/>
          </p:cNvSpPr>
          <p:nvPr>
            <p:ph type="title"/>
          </p:nvPr>
        </p:nvSpPr>
        <p:spPr>
          <a:xfrm>
            <a:off x="6788582" y="858983"/>
            <a:ext cx="3968783" cy="2021378"/>
          </a:xfrm>
        </p:spPr>
        <p:txBody>
          <a:bodyPr>
            <a:normAutofit/>
          </a:bodyPr>
          <a:lstStyle/>
          <a:p>
            <a:r>
              <a:rPr lang="en-US" sz="4800"/>
              <a:t>&lt;i&gt;&lt;/i&gt;</a:t>
            </a:r>
            <a:endParaRPr lang="en-IN" sz="4800"/>
          </a:p>
        </p:txBody>
      </p:sp>
      <p:pic>
        <p:nvPicPr>
          <p:cNvPr id="5" name="Picture 4" descr="Computer script on a screen">
            <a:extLst>
              <a:ext uri="{FF2B5EF4-FFF2-40B4-BE49-F238E27FC236}">
                <a16:creationId xmlns:a16="http://schemas.microsoft.com/office/drawing/2014/main" id="{FDEA4CC6-B43A-F8D6-3716-9BCF54EB0987}"/>
              </a:ext>
            </a:extLst>
          </p:cNvPr>
          <p:cNvPicPr>
            <a:picLocks noChangeAspect="1"/>
          </p:cNvPicPr>
          <p:nvPr/>
        </p:nvPicPr>
        <p:blipFill rotWithShape="1">
          <a:blip r:embed="rId2"/>
          <a:srcRect r="37951" b="-2"/>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B93C26FD-9E47-1E37-043C-8E53FBE3068B}"/>
              </a:ext>
            </a:extLst>
          </p:cNvPr>
          <p:cNvSpPr>
            <a:spLocks noGrp="1"/>
          </p:cNvSpPr>
          <p:nvPr>
            <p:ph idx="1"/>
          </p:nvPr>
        </p:nvSpPr>
        <p:spPr>
          <a:xfrm>
            <a:off x="6788582" y="3282696"/>
            <a:ext cx="3968783" cy="2957383"/>
          </a:xfrm>
        </p:spPr>
        <p:txBody>
          <a:bodyPr anchor="ctr">
            <a:normAutofit/>
          </a:bodyPr>
          <a:lstStyle/>
          <a:p>
            <a:pPr>
              <a:lnSpc>
                <a:spcPct val="100000"/>
              </a:lnSpc>
            </a:pPr>
            <a:r>
              <a:rPr lang="en-US" dirty="0"/>
              <a:t>Here, the &lt;</a:t>
            </a:r>
            <a:r>
              <a:rPr lang="en-US" dirty="0" err="1"/>
              <a:t>i</a:t>
            </a:r>
            <a:r>
              <a:rPr lang="en-US" dirty="0"/>
              <a:t>&gt; and &lt;/</a:t>
            </a:r>
            <a:r>
              <a:rPr lang="en-US" dirty="0" err="1"/>
              <a:t>i</a:t>
            </a:r>
            <a:r>
              <a:rPr lang="en-US" dirty="0"/>
              <a:t>&gt; are the HTML tags and “Italic Tag” is the HTML element (the on-page text.)</a:t>
            </a:r>
            <a:endParaRPr lang="en-US"/>
          </a:p>
          <a:p>
            <a:pPr>
              <a:lnSpc>
                <a:spcPct val="100000"/>
              </a:lnSpc>
            </a:pPr>
            <a:r>
              <a:rPr lang="en-US" dirty="0"/>
              <a:t>This tag will format any text between the opening &lt;</a:t>
            </a:r>
            <a:r>
              <a:rPr lang="en-US" dirty="0" err="1"/>
              <a:t>i</a:t>
            </a:r>
            <a:r>
              <a:rPr lang="en-US" dirty="0"/>
              <a:t>&gt; tag and the closing &lt;/</a:t>
            </a:r>
            <a:r>
              <a:rPr lang="en-US" dirty="0" err="1"/>
              <a:t>i</a:t>
            </a:r>
            <a:r>
              <a:rPr lang="en-US" dirty="0"/>
              <a:t>&gt; tag as italic.</a:t>
            </a:r>
            <a:endParaRPr lang="en-US" b="1"/>
          </a:p>
          <a:p>
            <a:pPr>
              <a:lnSpc>
                <a:spcPct val="100000"/>
              </a:lnSpc>
            </a:pPr>
            <a:endParaRPr lang="en-IN"/>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935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Slide Background">
            <a:extLst>
              <a:ext uri="{FF2B5EF4-FFF2-40B4-BE49-F238E27FC236}">
                <a16:creationId xmlns:a16="http://schemas.microsoft.com/office/drawing/2014/main" id="{42AE77C8-8636-492A-ABA7-1B8730025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Microphone and piano">
            <a:extLst>
              <a:ext uri="{FF2B5EF4-FFF2-40B4-BE49-F238E27FC236}">
                <a16:creationId xmlns:a16="http://schemas.microsoft.com/office/drawing/2014/main" id="{63DF356F-A64D-07E2-7EB9-E52D3AC2BD5E}"/>
              </a:ext>
            </a:extLst>
          </p:cNvPr>
          <p:cNvPicPr>
            <a:picLocks noChangeAspect="1"/>
          </p:cNvPicPr>
          <p:nvPr/>
        </p:nvPicPr>
        <p:blipFill rotWithShape="1">
          <a:blip r:embed="rId2"/>
          <a:srcRect t="15094"/>
          <a:stretch/>
        </p:blipFill>
        <p:spPr>
          <a:xfrm>
            <a:off x="20" y="1"/>
            <a:ext cx="12191979" cy="6857998"/>
          </a:xfrm>
          <a:prstGeom prst="rect">
            <a:avLst/>
          </a:prstGeom>
          <a:effectLst>
            <a:outerShdw blurRad="596900" dist="330200" dir="8820000" sx="87000" sy="87000" algn="ctr" rotWithShape="0">
              <a:srgbClr val="000000">
                <a:alpha val="29000"/>
              </a:srgbClr>
            </a:outerShdw>
          </a:effectLst>
        </p:spPr>
      </p:pic>
      <p:sp useBgFill="1">
        <p:nvSpPr>
          <p:cNvPr id="31" name="Rectangle 18">
            <a:extLst>
              <a:ext uri="{FF2B5EF4-FFF2-40B4-BE49-F238E27FC236}">
                <a16:creationId xmlns:a16="http://schemas.microsoft.com/office/drawing/2014/main" id="{079AB7E9-4C3D-48E5-BDC2-C6EBF5170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20">
            <a:extLst>
              <a:ext uri="{FF2B5EF4-FFF2-40B4-BE49-F238E27FC236}">
                <a16:creationId xmlns:a16="http://schemas.microsoft.com/office/drawing/2014/main" id="{3B3C8882-5AB4-43BB-A137-6E7A8B7303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779"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22">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2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611BA-9872-0C74-9FED-8B64A9CE523E}"/>
              </a:ext>
            </a:extLst>
          </p:cNvPr>
          <p:cNvSpPr>
            <a:spLocks noGrp="1"/>
          </p:cNvSpPr>
          <p:nvPr>
            <p:ph type="title"/>
          </p:nvPr>
        </p:nvSpPr>
        <p:spPr>
          <a:xfrm>
            <a:off x="6710579" y="558413"/>
            <a:ext cx="4755046" cy="2191767"/>
          </a:xfrm>
        </p:spPr>
        <p:txBody>
          <a:bodyPr vert="horz" lIns="91440" tIns="45720" rIns="91440" bIns="45720" rtlCol="0" anchor="t">
            <a:normAutofit/>
          </a:bodyPr>
          <a:lstStyle/>
          <a:p>
            <a:pPr algn="r"/>
            <a:r>
              <a:rPr lang="en-US" sz="4800">
                <a:solidFill>
                  <a:srgbClr val="FFFFFF"/>
                </a:solidFill>
              </a:rPr>
              <a:t>&lt;audio&gt;</a:t>
            </a:r>
          </a:p>
        </p:txBody>
      </p:sp>
      <p:sp>
        <p:nvSpPr>
          <p:cNvPr id="3" name="Content Placeholder 2">
            <a:extLst>
              <a:ext uri="{FF2B5EF4-FFF2-40B4-BE49-F238E27FC236}">
                <a16:creationId xmlns:a16="http://schemas.microsoft.com/office/drawing/2014/main" id="{B15BAB9D-8485-E331-EF11-B3DD4511CFA1}"/>
              </a:ext>
            </a:extLst>
          </p:cNvPr>
          <p:cNvSpPr>
            <a:spLocks noGrp="1"/>
          </p:cNvSpPr>
          <p:nvPr>
            <p:ph idx="1"/>
          </p:nvPr>
        </p:nvSpPr>
        <p:spPr>
          <a:xfrm>
            <a:off x="6710579" y="3545918"/>
            <a:ext cx="4755046" cy="1738058"/>
          </a:xfrm>
        </p:spPr>
        <p:txBody>
          <a:bodyPr vert="horz" lIns="91440" tIns="45720" rIns="91440" bIns="45720" rtlCol="0" anchor="b">
            <a:normAutofit/>
          </a:bodyPr>
          <a:lstStyle/>
          <a:p>
            <a:pPr algn="r"/>
            <a:r>
              <a:rPr lang="en-US" sz="2400">
                <a:solidFill>
                  <a:srgbClr val="FFFFFF"/>
                </a:solidFill>
              </a:rPr>
              <a:t>Defines embedded sound content</a:t>
            </a:r>
          </a:p>
        </p:txBody>
      </p:sp>
    </p:spTree>
    <p:extLst>
      <p:ext uri="{BB962C8B-B14F-4D97-AF65-F5344CB8AC3E}">
        <p14:creationId xmlns:p14="http://schemas.microsoft.com/office/powerpoint/2010/main" val="407642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Slide Background">
            <a:extLst>
              <a:ext uri="{FF2B5EF4-FFF2-40B4-BE49-F238E27FC236}">
                <a16:creationId xmlns:a16="http://schemas.microsoft.com/office/drawing/2014/main" id="{56927B1C-2055-4F66-A747-7DB82B79E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19">
            <a:extLst>
              <a:ext uri="{FF2B5EF4-FFF2-40B4-BE49-F238E27FC236}">
                <a16:creationId xmlns:a16="http://schemas.microsoft.com/office/drawing/2014/main" id="{BA92B251-4A53-4024-BFEB-4894511C7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69106" cy="6858000"/>
          </a:xfrm>
          <a:prstGeom prst="rect">
            <a:avLst/>
          </a:prstGeom>
          <a:ln>
            <a:noFill/>
          </a:ln>
          <a:effectLst>
            <a:outerShdw blurRad="381000" dist="2540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781EF-F191-75EE-4018-9378C547BDCD}"/>
              </a:ext>
            </a:extLst>
          </p:cNvPr>
          <p:cNvSpPr>
            <a:spLocks noGrp="1"/>
          </p:cNvSpPr>
          <p:nvPr>
            <p:ph type="title"/>
          </p:nvPr>
        </p:nvSpPr>
        <p:spPr>
          <a:xfrm>
            <a:off x="760607" y="1537935"/>
            <a:ext cx="4582492" cy="1891064"/>
          </a:xfrm>
        </p:spPr>
        <p:txBody>
          <a:bodyPr vert="horz" lIns="91440" tIns="45720" rIns="91440" bIns="45720" rtlCol="0" anchor="b">
            <a:normAutofit/>
          </a:bodyPr>
          <a:lstStyle/>
          <a:p>
            <a:r>
              <a:rPr lang="en-US" sz="4800"/>
              <a:t>&lt;col&gt;</a:t>
            </a:r>
          </a:p>
        </p:txBody>
      </p:sp>
      <p:sp>
        <p:nvSpPr>
          <p:cNvPr id="3" name="Content Placeholder 2">
            <a:extLst>
              <a:ext uri="{FF2B5EF4-FFF2-40B4-BE49-F238E27FC236}">
                <a16:creationId xmlns:a16="http://schemas.microsoft.com/office/drawing/2014/main" id="{44BE2D22-FB02-C6D9-66A2-8CF012083F8D}"/>
              </a:ext>
            </a:extLst>
          </p:cNvPr>
          <p:cNvSpPr>
            <a:spLocks noGrp="1"/>
          </p:cNvSpPr>
          <p:nvPr>
            <p:ph idx="1"/>
          </p:nvPr>
        </p:nvSpPr>
        <p:spPr>
          <a:xfrm>
            <a:off x="760607" y="3739486"/>
            <a:ext cx="4582492" cy="2247795"/>
          </a:xfrm>
        </p:spPr>
        <p:txBody>
          <a:bodyPr vert="horz" lIns="91440" tIns="45720" rIns="91440" bIns="45720" rtlCol="0">
            <a:normAutofit/>
          </a:bodyPr>
          <a:lstStyle/>
          <a:p>
            <a:r>
              <a:rPr lang="en-US" sz="2400"/>
              <a:t>Set the background color of the three columns with the &lt;colgroup&gt; and &lt;col&gt; tags:</a:t>
            </a:r>
          </a:p>
        </p:txBody>
      </p:sp>
      <p:pic>
        <p:nvPicPr>
          <p:cNvPr id="30" name="Graphic 6" descr="Label">
            <a:extLst>
              <a:ext uri="{FF2B5EF4-FFF2-40B4-BE49-F238E27FC236}">
                <a16:creationId xmlns:a16="http://schemas.microsoft.com/office/drawing/2014/main" id="{83E2E23D-B844-8CF0-8BA8-81856E81C3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2947" y="1083616"/>
            <a:ext cx="4654411" cy="4654411"/>
          </a:xfrm>
          <a:prstGeom prst="rect">
            <a:avLst/>
          </a:prstGeom>
        </p:spPr>
      </p:pic>
      <p:cxnSp>
        <p:nvCxnSpPr>
          <p:cNvPr id="31" name="Straight Connector 21">
            <a:extLst>
              <a:ext uri="{FF2B5EF4-FFF2-40B4-BE49-F238E27FC236}">
                <a16:creationId xmlns:a16="http://schemas.microsoft.com/office/drawing/2014/main" id="{48A448B8-5E47-4A21-B872-FCB55ADBF2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7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Slide Background">
            <a:extLst>
              <a:ext uri="{FF2B5EF4-FFF2-40B4-BE49-F238E27FC236}">
                <a16:creationId xmlns:a16="http://schemas.microsoft.com/office/drawing/2014/main" id="{56927B1C-2055-4F66-A747-7DB82B79E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BA92B251-4A53-4024-BFEB-4894511C7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69106" cy="6858000"/>
          </a:xfrm>
          <a:prstGeom prst="rect">
            <a:avLst/>
          </a:prstGeom>
          <a:ln>
            <a:noFill/>
          </a:ln>
          <a:effectLst>
            <a:outerShdw blurRad="381000" dist="2540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75632-0425-ABD2-27A5-E64D1918A718}"/>
              </a:ext>
            </a:extLst>
          </p:cNvPr>
          <p:cNvSpPr>
            <a:spLocks noGrp="1"/>
          </p:cNvSpPr>
          <p:nvPr>
            <p:ph type="title"/>
          </p:nvPr>
        </p:nvSpPr>
        <p:spPr>
          <a:xfrm>
            <a:off x="760607" y="1537935"/>
            <a:ext cx="4582492" cy="1891064"/>
          </a:xfrm>
        </p:spPr>
        <p:txBody>
          <a:bodyPr vert="horz" lIns="91440" tIns="45720" rIns="91440" bIns="45720" rtlCol="0" anchor="b">
            <a:normAutofit/>
          </a:bodyPr>
          <a:lstStyle/>
          <a:p>
            <a:r>
              <a:rPr lang="en-US" sz="4800"/>
              <a:t>&lt;canvas&gt;</a:t>
            </a:r>
          </a:p>
        </p:txBody>
      </p:sp>
      <p:sp>
        <p:nvSpPr>
          <p:cNvPr id="3" name="Content Placeholder 2">
            <a:extLst>
              <a:ext uri="{FF2B5EF4-FFF2-40B4-BE49-F238E27FC236}">
                <a16:creationId xmlns:a16="http://schemas.microsoft.com/office/drawing/2014/main" id="{AF6D32B5-EDC2-6DB1-9668-10BA1677F8A7}"/>
              </a:ext>
            </a:extLst>
          </p:cNvPr>
          <p:cNvSpPr>
            <a:spLocks noGrp="1"/>
          </p:cNvSpPr>
          <p:nvPr>
            <p:ph idx="1"/>
          </p:nvPr>
        </p:nvSpPr>
        <p:spPr>
          <a:xfrm>
            <a:off x="760607" y="3739486"/>
            <a:ext cx="4582492" cy="2247795"/>
          </a:xfrm>
        </p:spPr>
        <p:txBody>
          <a:bodyPr vert="horz" lIns="91440" tIns="45720" rIns="91440" bIns="45720" rtlCol="0">
            <a:normAutofit/>
          </a:bodyPr>
          <a:lstStyle/>
          <a:p>
            <a:r>
              <a:rPr lang="en-US" sz="2400"/>
              <a:t>Used to draw graphics, on the fly, via scripting (usually JavaScript)</a:t>
            </a:r>
          </a:p>
        </p:txBody>
      </p:sp>
      <p:pic>
        <p:nvPicPr>
          <p:cNvPr id="7" name="Graphic 6" descr="Web Design">
            <a:extLst>
              <a:ext uri="{FF2B5EF4-FFF2-40B4-BE49-F238E27FC236}">
                <a16:creationId xmlns:a16="http://schemas.microsoft.com/office/drawing/2014/main" id="{EABC8315-B9A3-59E3-3222-5B95CE7C46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2948" y="1086665"/>
            <a:ext cx="4651362" cy="4651362"/>
          </a:xfrm>
          <a:prstGeom prst="rect">
            <a:avLst/>
          </a:prstGeom>
        </p:spPr>
      </p:pic>
      <p:cxnSp>
        <p:nvCxnSpPr>
          <p:cNvPr id="22" name="Straight Connector 21">
            <a:extLst>
              <a:ext uri="{FF2B5EF4-FFF2-40B4-BE49-F238E27FC236}">
                <a16:creationId xmlns:a16="http://schemas.microsoft.com/office/drawing/2014/main" id="{48A448B8-5E47-4A21-B872-FCB55ADBF2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540CF837-40E9-46D4-AC1B-0750F339B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E325F465-8352-4882-9E30-732D5BDF3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099047"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A031F918-6C2A-4C3F-8785-651FF613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ln>
            <a:noFill/>
          </a:ln>
          <a:effectLst>
            <a:outerShdw blurRad="635000" dist="254000" dir="72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72ACE-CB40-8EB3-D755-B2520A9F1B42}"/>
              </a:ext>
            </a:extLst>
          </p:cNvPr>
          <p:cNvSpPr>
            <a:spLocks noGrp="1"/>
          </p:cNvSpPr>
          <p:nvPr>
            <p:ph type="title"/>
          </p:nvPr>
        </p:nvSpPr>
        <p:spPr>
          <a:xfrm>
            <a:off x="6456560" y="858983"/>
            <a:ext cx="4309942" cy="4782027"/>
          </a:xfrm>
        </p:spPr>
        <p:txBody>
          <a:bodyPr anchor="ctr">
            <a:normAutofit/>
          </a:bodyPr>
          <a:lstStyle/>
          <a:p>
            <a:r>
              <a:rPr lang="en-US" dirty="0"/>
              <a:t>&lt;base&gt;</a:t>
            </a:r>
            <a:endParaRPr lang="en-IN" dirty="0"/>
          </a:p>
        </p:txBody>
      </p:sp>
      <p:sp>
        <p:nvSpPr>
          <p:cNvPr id="3" name="Content Placeholder 2">
            <a:extLst>
              <a:ext uri="{FF2B5EF4-FFF2-40B4-BE49-F238E27FC236}">
                <a16:creationId xmlns:a16="http://schemas.microsoft.com/office/drawing/2014/main" id="{ED1C5EDB-41C9-FF6B-930A-C7F507A0DABA}"/>
              </a:ext>
            </a:extLst>
          </p:cNvPr>
          <p:cNvSpPr>
            <a:spLocks noGrp="1"/>
          </p:cNvSpPr>
          <p:nvPr>
            <p:ph idx="1"/>
          </p:nvPr>
        </p:nvSpPr>
        <p:spPr>
          <a:xfrm>
            <a:off x="761802" y="858984"/>
            <a:ext cx="4661777" cy="4782026"/>
          </a:xfrm>
        </p:spPr>
        <p:txBody>
          <a:bodyPr anchor="ctr">
            <a:normAutofit/>
          </a:bodyPr>
          <a:lstStyle/>
          <a:p>
            <a:r>
              <a:rPr lang="en-US" dirty="0"/>
              <a:t>Specifies the base URL/target for all relative URLs in a document.</a:t>
            </a:r>
            <a:endParaRPr lang="en-IN"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59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2ECB-7444-F7E5-2B5B-865D2990F01F}"/>
              </a:ext>
            </a:extLst>
          </p:cNvPr>
          <p:cNvSpPr>
            <a:spLocks noGrp="1"/>
          </p:cNvSpPr>
          <p:nvPr>
            <p:ph type="title"/>
          </p:nvPr>
        </p:nvSpPr>
        <p:spPr/>
        <p:txBody>
          <a:bodyPr/>
          <a:lstStyle/>
          <a:p>
            <a:r>
              <a:rPr lang="en-US" dirty="0"/>
              <a:t>THANK YOU MAM!</a:t>
            </a:r>
            <a:endParaRPr lang="en-IN" dirty="0"/>
          </a:p>
        </p:txBody>
      </p:sp>
      <p:sp>
        <p:nvSpPr>
          <p:cNvPr id="3" name="Content Placeholder 2">
            <a:extLst>
              <a:ext uri="{FF2B5EF4-FFF2-40B4-BE49-F238E27FC236}">
                <a16:creationId xmlns:a16="http://schemas.microsoft.com/office/drawing/2014/main" id="{8A83C1B2-FDF2-2F75-35CE-E93DEF3BDD30}"/>
              </a:ext>
            </a:extLst>
          </p:cNvPr>
          <p:cNvSpPr>
            <a:spLocks noGrp="1"/>
          </p:cNvSpPr>
          <p:nvPr>
            <p:ph idx="1"/>
          </p:nvPr>
        </p:nvSpPr>
        <p:spPr/>
        <p:txBody>
          <a:bodyPr/>
          <a:lstStyle/>
          <a:p>
            <a:r>
              <a:rPr lang="en-US" dirty="0"/>
              <a:t>Presentation by,</a:t>
            </a:r>
          </a:p>
          <a:p>
            <a:r>
              <a:rPr lang="en-US" dirty="0"/>
              <a:t>M.HARINILAXMI</a:t>
            </a:r>
          </a:p>
          <a:p>
            <a:r>
              <a:rPr lang="en-US" dirty="0"/>
              <a:t>21BTYE012</a:t>
            </a:r>
          </a:p>
          <a:p>
            <a:r>
              <a:rPr lang="en-US" dirty="0"/>
              <a:t>BIOTECHNOLOGY DEPARTMENT</a:t>
            </a:r>
          </a:p>
          <a:p>
            <a:r>
              <a:rPr lang="en-US" dirty="0"/>
              <a:t>II UG</a:t>
            </a:r>
          </a:p>
          <a:p>
            <a:endParaRPr lang="en-IN" dirty="0"/>
          </a:p>
        </p:txBody>
      </p:sp>
    </p:spTree>
    <p:extLst>
      <p:ext uri="{BB962C8B-B14F-4D97-AF65-F5344CB8AC3E}">
        <p14:creationId xmlns:p14="http://schemas.microsoft.com/office/powerpoint/2010/main" val="1339365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A311-B0B0-AC61-430E-63337E5B3CD6}"/>
              </a:ext>
            </a:extLst>
          </p:cNvPr>
          <p:cNvSpPr>
            <a:spLocks noGrp="1"/>
          </p:cNvSpPr>
          <p:nvPr>
            <p:ph type="title"/>
          </p:nvPr>
        </p:nvSpPr>
        <p:spPr/>
        <p:txBody>
          <a:bodyPr/>
          <a:lstStyle/>
          <a:p>
            <a:r>
              <a:rPr lang="en-US" dirty="0"/>
              <a:t>&lt;html&gt; &lt;/html&gt;</a:t>
            </a:r>
            <a:endParaRPr lang="en-IN" dirty="0"/>
          </a:p>
        </p:txBody>
      </p:sp>
      <p:sp>
        <p:nvSpPr>
          <p:cNvPr id="3" name="Content Placeholder 2">
            <a:extLst>
              <a:ext uri="{FF2B5EF4-FFF2-40B4-BE49-F238E27FC236}">
                <a16:creationId xmlns:a16="http://schemas.microsoft.com/office/drawing/2014/main" id="{E7361E10-E395-94CD-3261-67E8C483269C}"/>
              </a:ext>
            </a:extLst>
          </p:cNvPr>
          <p:cNvSpPr>
            <a:spLocks noGrp="1"/>
          </p:cNvSpPr>
          <p:nvPr>
            <p:ph idx="1"/>
          </p:nvPr>
        </p:nvSpPr>
        <p:spPr/>
        <p:txBody>
          <a:bodyPr/>
          <a:lstStyle/>
          <a:p>
            <a:r>
              <a:rPr lang="en-US" dirty="0"/>
              <a:t>The HTML tag, also called the root element, follows the DOCTYPE tag. This tag can have the normal global attributes plus an attribute called manifest. The HTML tag can only be used once on an HTML page.</a:t>
            </a:r>
          </a:p>
          <a:p>
            <a:r>
              <a:rPr lang="en-US" dirty="0"/>
              <a:t>Everything HTML-related is nested inside this tag. This means that all of our tags will be located between the opening and closing of the HTML tags.</a:t>
            </a:r>
          </a:p>
          <a:p>
            <a:endParaRPr lang="en-IN" dirty="0"/>
          </a:p>
        </p:txBody>
      </p:sp>
    </p:spTree>
    <p:extLst>
      <p:ext uri="{BB962C8B-B14F-4D97-AF65-F5344CB8AC3E}">
        <p14:creationId xmlns:p14="http://schemas.microsoft.com/office/powerpoint/2010/main" val="323405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11A4-DE11-0CEE-C84D-F681769F75A6}"/>
              </a:ext>
            </a:extLst>
          </p:cNvPr>
          <p:cNvSpPr>
            <a:spLocks noGrp="1"/>
          </p:cNvSpPr>
          <p:nvPr>
            <p:ph type="title"/>
          </p:nvPr>
        </p:nvSpPr>
        <p:spPr/>
        <p:txBody>
          <a:bodyPr/>
          <a:lstStyle/>
          <a:p>
            <a:r>
              <a:rPr lang="en-US" dirty="0"/>
              <a:t>&lt;head&gt; &lt;/head&gt;</a:t>
            </a:r>
            <a:endParaRPr lang="en-IN" dirty="0"/>
          </a:p>
        </p:txBody>
      </p:sp>
      <p:sp>
        <p:nvSpPr>
          <p:cNvPr id="3" name="Content Placeholder 2">
            <a:extLst>
              <a:ext uri="{FF2B5EF4-FFF2-40B4-BE49-F238E27FC236}">
                <a16:creationId xmlns:a16="http://schemas.microsoft.com/office/drawing/2014/main" id="{58861F1C-E8E4-2A2C-0E7E-B5A70C946CB2}"/>
              </a:ext>
            </a:extLst>
          </p:cNvPr>
          <p:cNvSpPr>
            <a:spLocks noGrp="1"/>
          </p:cNvSpPr>
          <p:nvPr>
            <p:ph idx="1"/>
          </p:nvPr>
        </p:nvSpPr>
        <p:spPr/>
        <p:txBody>
          <a:bodyPr/>
          <a:lstStyle/>
          <a:p>
            <a:r>
              <a:rPr lang="en-US" dirty="0"/>
              <a:t>The head tag provides general information about the web page that is being displayed. An individual tag is added inside of the head tag, which lets the browser know certain specifics, such as the title of the page, author of the page, and other such information.</a:t>
            </a:r>
          </a:p>
          <a:p>
            <a:r>
              <a:rPr lang="en-US" dirty="0"/>
              <a:t>Nothing in this head tag will be displayed on the web page. However, some information is displayed in the actual browser application, such as the tab title. It is standard global attributes are available for this tag.</a:t>
            </a:r>
          </a:p>
          <a:p>
            <a:endParaRPr lang="en-IN" dirty="0"/>
          </a:p>
        </p:txBody>
      </p:sp>
    </p:spTree>
    <p:extLst>
      <p:ext uri="{BB962C8B-B14F-4D97-AF65-F5344CB8AC3E}">
        <p14:creationId xmlns:p14="http://schemas.microsoft.com/office/powerpoint/2010/main" val="399177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04FB-99D9-5F48-EEBF-7C4B3852A921}"/>
              </a:ext>
            </a:extLst>
          </p:cNvPr>
          <p:cNvSpPr>
            <a:spLocks noGrp="1"/>
          </p:cNvSpPr>
          <p:nvPr>
            <p:ph type="title"/>
          </p:nvPr>
        </p:nvSpPr>
        <p:spPr/>
        <p:txBody>
          <a:bodyPr/>
          <a:lstStyle/>
          <a:p>
            <a:r>
              <a:rPr lang="en-US" dirty="0"/>
              <a:t>&lt;body&gt;&lt;/body&gt;</a:t>
            </a:r>
            <a:endParaRPr lang="en-IN" dirty="0"/>
          </a:p>
        </p:txBody>
      </p:sp>
      <p:sp>
        <p:nvSpPr>
          <p:cNvPr id="3" name="Content Placeholder 2">
            <a:extLst>
              <a:ext uri="{FF2B5EF4-FFF2-40B4-BE49-F238E27FC236}">
                <a16:creationId xmlns:a16="http://schemas.microsoft.com/office/drawing/2014/main" id="{EAD47D79-7712-E175-FDB2-7BDBC00E3355}"/>
              </a:ext>
            </a:extLst>
          </p:cNvPr>
          <p:cNvSpPr>
            <a:spLocks noGrp="1"/>
          </p:cNvSpPr>
          <p:nvPr>
            <p:ph idx="1"/>
          </p:nvPr>
        </p:nvSpPr>
        <p:spPr/>
        <p:txBody>
          <a:bodyPr/>
          <a:lstStyle/>
          <a:p>
            <a:r>
              <a:rPr lang="en-US" dirty="0"/>
              <a:t>The body tag lets the browser know what to display on the page. Inside the body, the tag is where we will place all of our content, such as tags and text. Anything placed inside of the body tag will be displayed on the web page.</a:t>
            </a:r>
          </a:p>
          <a:p>
            <a:r>
              <a:rPr lang="en-US" dirty="0"/>
              <a:t>The body tag is placed after the head tag inside of the HTML tag. There is only one body tag per page. The body tag can have standard global attributes.</a:t>
            </a:r>
          </a:p>
          <a:p>
            <a:endParaRPr lang="en-IN" dirty="0"/>
          </a:p>
        </p:txBody>
      </p:sp>
    </p:spTree>
    <p:extLst>
      <p:ext uri="{BB962C8B-B14F-4D97-AF65-F5344CB8AC3E}">
        <p14:creationId xmlns:p14="http://schemas.microsoft.com/office/powerpoint/2010/main" val="207421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A093E-D3E4-3180-0235-C79E3D7E34CE}"/>
              </a:ext>
            </a:extLst>
          </p:cNvPr>
          <p:cNvSpPr>
            <a:spLocks noGrp="1"/>
          </p:cNvSpPr>
          <p:nvPr>
            <p:ph type="title"/>
          </p:nvPr>
        </p:nvSpPr>
        <p:spPr/>
        <p:txBody>
          <a:bodyPr/>
          <a:lstStyle/>
          <a:p>
            <a:r>
              <a:rPr lang="en-US" dirty="0"/>
              <a:t>&lt;span&gt;&lt;/span&gt;</a:t>
            </a:r>
            <a:endParaRPr lang="en-IN" dirty="0"/>
          </a:p>
        </p:txBody>
      </p:sp>
      <p:sp>
        <p:nvSpPr>
          <p:cNvPr id="3" name="Content Placeholder 2">
            <a:extLst>
              <a:ext uri="{FF2B5EF4-FFF2-40B4-BE49-F238E27FC236}">
                <a16:creationId xmlns:a16="http://schemas.microsoft.com/office/drawing/2014/main" id="{8CAAAA92-51E2-569B-3358-98E6C8F3C00D}"/>
              </a:ext>
            </a:extLst>
          </p:cNvPr>
          <p:cNvSpPr>
            <a:spLocks noGrp="1"/>
          </p:cNvSpPr>
          <p:nvPr>
            <p:ph idx="1"/>
          </p:nvPr>
        </p:nvSpPr>
        <p:spPr>
          <a:xfrm>
            <a:off x="761799" y="2750126"/>
            <a:ext cx="10381205" cy="3822952"/>
          </a:xfrm>
        </p:spPr>
        <p:txBody>
          <a:bodyPr/>
          <a:lstStyle/>
          <a:p>
            <a:r>
              <a:rPr lang="en-US" dirty="0"/>
              <a:t>Our first tag is the </a:t>
            </a:r>
            <a:r>
              <a:rPr lang="en-US" dirty="0">
                <a:hlinkClick r:id="rId2"/>
              </a:rPr>
              <a:t>span tag</a:t>
            </a:r>
            <a:r>
              <a:rPr lang="en-US" dirty="0"/>
              <a:t>. This tag is a generic, Inline container. That means it has no default style associated with it. You would want to use this tag if you needed to group texts that you want to keep together inline.</a:t>
            </a:r>
            <a:endParaRPr lang="en-IN" dirty="0"/>
          </a:p>
        </p:txBody>
      </p:sp>
    </p:spTree>
    <p:extLst>
      <p:ext uri="{BB962C8B-B14F-4D97-AF65-F5344CB8AC3E}">
        <p14:creationId xmlns:p14="http://schemas.microsoft.com/office/powerpoint/2010/main" val="386536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7CFBADB-6B9A-4FC9-992B-80E06E885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F55C4355-A815-4111-AD5F-EA3D520B6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144310" cy="2544415"/>
          </a:xfrm>
          <a:prstGeom prst="rect">
            <a:avLst/>
          </a:prstGeom>
          <a:ln>
            <a:noFill/>
          </a:ln>
          <a:effectLst>
            <a:outerShdw blurRad="139700" dist="88900" dir="546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B1281-D8F5-FCCF-5A67-13225F1C1316}"/>
              </a:ext>
            </a:extLst>
          </p:cNvPr>
          <p:cNvSpPr>
            <a:spLocks noGrp="1"/>
          </p:cNvSpPr>
          <p:nvPr>
            <p:ph type="title"/>
          </p:nvPr>
        </p:nvSpPr>
        <p:spPr>
          <a:xfrm>
            <a:off x="761801" y="858982"/>
            <a:ext cx="9589765" cy="1432273"/>
          </a:xfrm>
        </p:spPr>
        <p:txBody>
          <a:bodyPr>
            <a:normAutofit/>
          </a:bodyPr>
          <a:lstStyle/>
          <a:p>
            <a:r>
              <a:rPr lang="en-US" dirty="0"/>
              <a:t>&lt;p&gt;&lt;/p&gt;</a:t>
            </a:r>
            <a:endParaRPr lang="en-IN" dirty="0"/>
          </a:p>
        </p:txBody>
      </p:sp>
      <p:sp>
        <p:nvSpPr>
          <p:cNvPr id="3" name="Content Placeholder 2">
            <a:extLst>
              <a:ext uri="{FF2B5EF4-FFF2-40B4-BE49-F238E27FC236}">
                <a16:creationId xmlns:a16="http://schemas.microsoft.com/office/drawing/2014/main" id="{7C9784ED-DAB5-9DB7-17A1-9DF16F05E101}"/>
              </a:ext>
            </a:extLst>
          </p:cNvPr>
          <p:cNvSpPr>
            <a:spLocks noGrp="1"/>
          </p:cNvSpPr>
          <p:nvPr>
            <p:ph idx="1"/>
          </p:nvPr>
        </p:nvSpPr>
        <p:spPr>
          <a:xfrm>
            <a:off x="761800" y="2980525"/>
            <a:ext cx="9590349" cy="3031390"/>
          </a:xfrm>
        </p:spPr>
        <p:txBody>
          <a:bodyPr>
            <a:normAutofit/>
          </a:bodyPr>
          <a:lstStyle/>
          <a:p>
            <a:r>
              <a:rPr lang="en-US" dirty="0"/>
              <a:t>This is Paragraph tag. The paragraph tag, or the p tag, is used when you want to keep a paragraph of text together. This element is a block-level element, meaning it takes up the width of its parent container. The ideal use would be when you have a lot of text to display. Only global attributes are permitted for this particular element</a:t>
            </a:r>
            <a:endParaRPr lang="en-IN" dirty="0"/>
          </a:p>
        </p:txBody>
      </p:sp>
      <p:cxnSp>
        <p:nvCxnSpPr>
          <p:cNvPr id="19" name="Straight Connector 1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78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AE54-55A9-E881-F80D-8B1F4D669726}"/>
              </a:ext>
            </a:extLst>
          </p:cNvPr>
          <p:cNvSpPr>
            <a:spLocks noGrp="1"/>
          </p:cNvSpPr>
          <p:nvPr>
            <p:ph type="title"/>
          </p:nvPr>
        </p:nvSpPr>
        <p:spPr/>
        <p:txBody>
          <a:bodyPr/>
          <a:lstStyle/>
          <a:p>
            <a:r>
              <a:rPr lang="en-US" dirty="0"/>
              <a:t>&lt;div&gt;&lt;/div&gt;</a:t>
            </a:r>
            <a:endParaRPr lang="en-IN" dirty="0"/>
          </a:p>
        </p:txBody>
      </p:sp>
      <p:sp>
        <p:nvSpPr>
          <p:cNvPr id="3" name="Content Placeholder 2">
            <a:extLst>
              <a:ext uri="{FF2B5EF4-FFF2-40B4-BE49-F238E27FC236}">
                <a16:creationId xmlns:a16="http://schemas.microsoft.com/office/drawing/2014/main" id="{FB8CECE2-F91D-77FB-211D-C0AC0BA210F7}"/>
              </a:ext>
            </a:extLst>
          </p:cNvPr>
          <p:cNvSpPr>
            <a:spLocks noGrp="1"/>
          </p:cNvSpPr>
          <p:nvPr>
            <p:ph idx="1"/>
          </p:nvPr>
        </p:nvSpPr>
        <p:spPr/>
        <p:txBody>
          <a:bodyPr/>
          <a:lstStyle/>
          <a:p>
            <a:r>
              <a:rPr lang="en-US" dirty="0"/>
              <a:t>The paragraph tag, or the p tag, is used when you want to keep a paragraph of text together. This element is a block-level element, meaning it takes up the width of its parent container. The ideal use would be when you have a lot of text to display. Only global attributes are permitted for this particular element</a:t>
            </a:r>
            <a:endParaRPr lang="en-IN" dirty="0"/>
          </a:p>
        </p:txBody>
      </p:sp>
    </p:spTree>
    <p:extLst>
      <p:ext uri="{BB962C8B-B14F-4D97-AF65-F5344CB8AC3E}">
        <p14:creationId xmlns:p14="http://schemas.microsoft.com/office/powerpoint/2010/main" val="355222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C6939-17A7-4D1E-C6E5-A15DCCAA14DD}"/>
              </a:ext>
            </a:extLst>
          </p:cNvPr>
          <p:cNvSpPr>
            <a:spLocks noGrp="1"/>
          </p:cNvSpPr>
          <p:nvPr>
            <p:ph type="title"/>
          </p:nvPr>
        </p:nvSpPr>
        <p:spPr/>
        <p:txBody>
          <a:bodyPr/>
          <a:lstStyle/>
          <a:p>
            <a:r>
              <a:rPr lang="en-US" dirty="0"/>
              <a:t>&lt;sub&gt;&lt;/sub&gt;</a:t>
            </a:r>
            <a:endParaRPr lang="en-IN" dirty="0"/>
          </a:p>
        </p:txBody>
      </p:sp>
      <p:sp>
        <p:nvSpPr>
          <p:cNvPr id="3" name="Content Placeholder 2">
            <a:extLst>
              <a:ext uri="{FF2B5EF4-FFF2-40B4-BE49-F238E27FC236}">
                <a16:creationId xmlns:a16="http://schemas.microsoft.com/office/drawing/2014/main" id="{B7C517D8-77E3-B132-0281-7B7E40474AD2}"/>
              </a:ext>
            </a:extLst>
          </p:cNvPr>
          <p:cNvSpPr>
            <a:spLocks noGrp="1"/>
          </p:cNvSpPr>
          <p:nvPr>
            <p:ph idx="1"/>
          </p:nvPr>
        </p:nvSpPr>
        <p:spPr/>
        <p:txBody>
          <a:bodyPr/>
          <a:lstStyle/>
          <a:p>
            <a:r>
              <a:rPr lang="en-US" dirty="0"/>
              <a:t>The subscript tag, or the </a:t>
            </a:r>
            <a:r>
              <a:rPr lang="en-US" dirty="0" err="1"/>
              <a:t>subtag</a:t>
            </a:r>
            <a:r>
              <a:rPr lang="en-US" dirty="0"/>
              <a:t>, allows the next to be below the normal line of text. It’s an Inline element as it uses global attributes. A perfect example of usage would be to make the 2, in the H2O, appear little.</a:t>
            </a:r>
          </a:p>
          <a:p>
            <a:r>
              <a:rPr lang="en-US" b="1" dirty="0"/>
              <a:t>Example: H</a:t>
            </a:r>
            <a:r>
              <a:rPr lang="en-US" b="1" baseline="-25000" dirty="0"/>
              <a:t>2</a:t>
            </a:r>
            <a:r>
              <a:rPr lang="en-US" b="1" dirty="0"/>
              <a:t>O</a:t>
            </a:r>
            <a:endParaRPr lang="en-US" dirty="0"/>
          </a:p>
          <a:p>
            <a:endParaRPr lang="en-IN" dirty="0"/>
          </a:p>
        </p:txBody>
      </p:sp>
    </p:spTree>
    <p:extLst>
      <p:ext uri="{BB962C8B-B14F-4D97-AF65-F5344CB8AC3E}">
        <p14:creationId xmlns:p14="http://schemas.microsoft.com/office/powerpoint/2010/main" val="1744610563"/>
      </p:ext>
    </p:extLst>
  </p:cSld>
  <p:clrMapOvr>
    <a:masterClrMapping/>
  </p:clrMapOvr>
</p:sld>
</file>

<file path=ppt/theme/theme1.xml><?xml version="1.0" encoding="utf-8"?>
<a:theme xmlns:a="http://schemas.openxmlformats.org/drawingml/2006/main" name="BevelVTI">
  <a:themeElements>
    <a:clrScheme name="AnalogousFromDarkSeedLeftStep">
      <a:dk1>
        <a:srgbClr val="000000"/>
      </a:dk1>
      <a:lt1>
        <a:srgbClr val="FFFFFF"/>
      </a:lt1>
      <a:dk2>
        <a:srgbClr val="213A3B"/>
      </a:dk2>
      <a:lt2>
        <a:srgbClr val="E8E7E2"/>
      </a:lt2>
      <a:accent1>
        <a:srgbClr val="4D5FC3"/>
      </a:accent1>
      <a:accent2>
        <a:srgbClr val="3B7FB1"/>
      </a:accent2>
      <a:accent3>
        <a:srgbClr val="46B2B3"/>
      </a:accent3>
      <a:accent4>
        <a:srgbClr val="3BB181"/>
      </a:accent4>
      <a:accent5>
        <a:srgbClr val="49BA5D"/>
      </a:accent5>
      <a:accent6>
        <a:srgbClr val="57B13B"/>
      </a:accent6>
      <a:hlink>
        <a:srgbClr val="319453"/>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emplate>HTML TAGS</Template>
  <TotalTime>0</TotalTime>
  <Words>1652</Words>
  <Application>Microsoft Office PowerPoint</Application>
  <PresentationFormat>Widescreen</PresentationFormat>
  <Paragraphs>81</Paragraphs>
  <Slides>27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Bierstadt</vt:lpstr>
      <vt:lpstr>BevelVTI</vt:lpstr>
      <vt:lpstr>HTML TAGS</vt:lpstr>
      <vt:lpstr>&lt;!DOCTYPE html&gt;</vt:lpstr>
      <vt:lpstr>&lt;html&gt; &lt;/html&gt;</vt:lpstr>
      <vt:lpstr>&lt;head&gt; &lt;/head&gt;</vt:lpstr>
      <vt:lpstr>&lt;body&gt;&lt;/body&gt;</vt:lpstr>
      <vt:lpstr>&lt;span&gt;&lt;/span&gt;</vt:lpstr>
      <vt:lpstr>&lt;p&gt;&lt;/p&gt;</vt:lpstr>
      <vt:lpstr>&lt;div&gt;&lt;/div&gt;</vt:lpstr>
      <vt:lpstr>&lt;sub&gt;&lt;/sub&gt;</vt:lpstr>
      <vt:lpstr>&lt;sup&gt;&lt;/sup&gt;</vt:lpstr>
      <vt:lpstr>&lt;u&gt;&lt;/u&gt;</vt:lpstr>
      <vt:lpstr>&lt;em&gt;&lt;/em&gt;</vt:lpstr>
      <vt:lpstr>&lt;strong&gt;&lt;/strong&gt;</vt:lpstr>
      <vt:lpstr>&lt;br&gt;</vt:lpstr>
      <vt:lpstr>&lt;hr&gt;</vt:lpstr>
      <vt:lpstr>&lt;li&gt;&lt;/li&gt;</vt:lpstr>
      <vt:lpstr>&lt;ol&gt;&lt;/ol&gt;</vt:lpstr>
      <vt:lpstr>&lt;ul&gt;&lt;/ul&gt;</vt:lpstr>
      <vt:lpstr>Tag – h1,h2,h3,h4,h5,h6</vt:lpstr>
      <vt:lpstr>&lt;a&gt;&lt;/a&gt;</vt:lpstr>
      <vt:lpstr>&lt;img src=””/&gt;</vt:lpstr>
      <vt:lpstr>&lt;i&gt;&lt;/i&gt;</vt:lpstr>
      <vt:lpstr>&lt;audio&gt;</vt:lpstr>
      <vt:lpstr>&lt;col&gt;</vt:lpstr>
      <vt:lpstr>&lt;canvas&gt;</vt:lpstr>
      <vt:lpstr>&lt;base&gt;</vt:lpstr>
      <vt:lpstr>THANK YOU MAM!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TAGS</dc:title>
  <dc:creator>uglab</dc:creator>
  <cp:lastModifiedBy>uglab</cp:lastModifiedBy>
  <cp:revision>1</cp:revision>
  <dcterms:created xsi:type="dcterms:W3CDTF">2022-08-16T06:09:54Z</dcterms:created>
  <dcterms:modified xsi:type="dcterms:W3CDTF">2022-08-16T06:10:29Z</dcterms:modified>
</cp:coreProperties>
</file>